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3"/>
    <p:sldId id="331" r:id="rId4"/>
    <p:sldId id="404" r:id="rId5"/>
    <p:sldId id="430" r:id="rId6"/>
    <p:sldId id="416" r:id="rId7"/>
    <p:sldId id="431" r:id="rId8"/>
    <p:sldId id="432" r:id="rId9"/>
    <p:sldId id="433" r:id="rId10"/>
    <p:sldId id="415" r:id="rId11"/>
    <p:sldId id="419" r:id="rId12"/>
    <p:sldId id="462" r:id="rId13"/>
    <p:sldId id="463" r:id="rId14"/>
    <p:sldId id="434" r:id="rId15"/>
    <p:sldId id="466" r:id="rId16"/>
    <p:sldId id="367" r:id="rId17"/>
    <p:sldId id="396" r:id="rId19"/>
    <p:sldId id="369" r:id="rId20"/>
    <p:sldId id="370" r:id="rId21"/>
    <p:sldId id="371" r:id="rId22"/>
    <p:sldId id="372" r:id="rId23"/>
    <p:sldId id="373" r:id="rId24"/>
    <p:sldId id="374" r:id="rId25"/>
    <p:sldId id="482" r:id="rId26"/>
    <p:sldId id="376" r:id="rId27"/>
    <p:sldId id="422" r:id="rId28"/>
    <p:sldId id="483" r:id="rId29"/>
    <p:sldId id="428" r:id="rId30"/>
    <p:sldId id="467" r:id="rId31"/>
    <p:sldId id="468" r:id="rId32"/>
    <p:sldId id="484" r:id="rId33"/>
    <p:sldId id="470" r:id="rId34"/>
    <p:sldId id="472" r:id="rId35"/>
    <p:sldId id="474" r:id="rId36"/>
    <p:sldId id="475" r:id="rId37"/>
    <p:sldId id="520" r:id="rId38"/>
    <p:sldId id="519" r:id="rId39"/>
    <p:sldId id="477" r:id="rId40"/>
    <p:sldId id="471" r:id="rId41"/>
    <p:sldId id="473" r:id="rId42"/>
    <p:sldId id="481" r:id="rId43"/>
    <p:sldId id="479" r:id="rId44"/>
    <p:sldId id="480" r:id="rId45"/>
    <p:sldId id="478" r:id="rId46"/>
    <p:sldId id="500" r:id="rId47"/>
    <p:sldId id="487" r:id="rId48"/>
    <p:sldId id="488" r:id="rId49"/>
    <p:sldId id="521" r:id="rId50"/>
    <p:sldId id="524" r:id="rId51"/>
    <p:sldId id="502" r:id="rId52"/>
    <p:sldId id="492" r:id="rId53"/>
    <p:sldId id="494" r:id="rId54"/>
    <p:sldId id="497" r:id="rId55"/>
    <p:sldId id="490" r:id="rId56"/>
    <p:sldId id="525" r:id="rId57"/>
    <p:sldId id="498" r:id="rId58"/>
    <p:sldId id="503" r:id="rId59"/>
    <p:sldId id="495" r:id="rId60"/>
    <p:sldId id="504" r:id="rId61"/>
    <p:sldId id="496" r:id="rId62"/>
    <p:sldId id="489" r:id="rId63"/>
    <p:sldId id="499" r:id="rId64"/>
    <p:sldId id="365" r:id="rId6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FFFFFF"/>
    <a:srgbClr val="4DD60C"/>
    <a:srgbClr val="F43308"/>
    <a:srgbClr val="FD5C0C"/>
    <a:srgbClr val="5B9BD5"/>
    <a:srgbClr val="00B0F0"/>
    <a:srgbClr val="19A382"/>
    <a:srgbClr val="306A67"/>
    <a:srgbClr val="AD87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3" autoAdjust="0"/>
    <p:restoredTop sz="92964" autoAdjust="0"/>
  </p:normalViewPr>
  <p:slideViewPr>
    <p:cSldViewPr snapToGrid="0">
      <p:cViewPr>
        <p:scale>
          <a:sx n="66" d="100"/>
          <a:sy n="66" d="100"/>
        </p:scale>
        <p:origin x="2082" y="1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8" Type="http://schemas.openxmlformats.org/officeDocument/2006/relationships/tableStyles" Target="tableStyles.xml"/><Relationship Id="rId67" Type="http://schemas.openxmlformats.org/officeDocument/2006/relationships/viewProps" Target="viewProps.xml"/><Relationship Id="rId66" Type="http://schemas.openxmlformats.org/officeDocument/2006/relationships/presProps" Target="presProps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522107-7189-41C0-BA64-8D977098AE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49B68-E4D1-4617-905D-5A64427968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23CCB2-DED0-4EEA-BF40-6DDAD1430FC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49B68-E4D1-4617-905D-5A64427968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49B68-E4D1-4617-905D-5A64427968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49B68-E4D1-4617-905D-5A64427968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49B68-E4D1-4617-905D-5A64427968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接下来，我们看一下 </a:t>
            </a:r>
            <a:r>
              <a:rPr lang="en-US" altLang="zh-CN" dirty="0" smtClean="0"/>
              <a:t>Inquisit </a:t>
            </a:r>
            <a:r>
              <a:rPr lang="zh-CN" altLang="en-US" dirty="0" smtClean="0"/>
              <a:t>软件，以及 </a:t>
            </a:r>
            <a:r>
              <a:rPr lang="en-US" altLang="zh-CN" dirty="0" smtClean="0"/>
              <a:t>Inquisit</a:t>
            </a:r>
            <a:r>
              <a:rPr lang="zh-CN" altLang="en-US" dirty="0" smtClean="0"/>
              <a:t>是如何实现科学心理学实验方法需求的。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B023CCB2-DED0-4EEA-BF40-6DDAD1430F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hyperlink" Target="https://liqiqi-ios.github.io/demo/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89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7" t="30457" r="38537" b="28925"/>
          <a:stretch>
            <a:fillRect/>
          </a:stretch>
        </p:blipFill>
        <p:spPr>
          <a:xfrm>
            <a:off x="6044" y="1570893"/>
            <a:ext cx="3352800" cy="33528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358844" y="1570893"/>
            <a:ext cx="8833156" cy="3352800"/>
          </a:xfrm>
          <a:prstGeom prst="rect">
            <a:avLst/>
          </a:prstGeom>
          <a:solidFill>
            <a:srgbClr val="04254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835733" y="2028616"/>
            <a:ext cx="81111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solidFill>
                  <a:schemeClr val="bg1"/>
                </a:solidFill>
              </a:rPr>
              <a:t>基于互联网技术的</a:t>
            </a:r>
            <a:endParaRPr lang="en-US" altLang="zh-CN" sz="6000" b="1" dirty="0" smtClean="0">
              <a:solidFill>
                <a:schemeClr val="bg1"/>
              </a:solidFill>
            </a:endParaRPr>
          </a:p>
          <a:p>
            <a:r>
              <a:rPr lang="zh-CN" altLang="en-US" sz="6000" b="1" dirty="0" smtClean="0">
                <a:solidFill>
                  <a:schemeClr val="bg1"/>
                </a:solidFill>
              </a:rPr>
              <a:t>心理学实验编程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zh-CN" sz="2400" b="1" dirty="0" smtClean="0">
                <a:solidFill>
                  <a:schemeClr val="bg1"/>
                </a:solidFill>
              </a:rPr>
              <a:t>Web-Based Psychological Experimental Programming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565" y="-132080"/>
            <a:ext cx="10515600" cy="1325563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上节回顾：</a:t>
            </a:r>
            <a:r>
              <a:rPr lang="en-US" altLang="zh-CN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Trail</a:t>
            </a:r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中的时间控制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31" r="53266"/>
          <a:stretch>
            <a:fillRect/>
          </a:stretch>
        </p:blipFill>
        <p:spPr>
          <a:xfrm>
            <a:off x="6431324" y="946774"/>
            <a:ext cx="5760676" cy="329303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07907" y="946774"/>
            <a:ext cx="942366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/pretrialpause</a:t>
            </a:r>
            <a:endParaRPr lang="en-US" sz="20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   -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当前试次开始前等待时间</a:t>
            </a:r>
            <a:endParaRPr lang="en-US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/numframes = integer</a:t>
            </a:r>
            <a:endParaRPr lang="en-US" sz="20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   -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刺激至少呈现时间</a:t>
            </a:r>
            <a:endParaRPr lang="en-US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/responsemode</a:t>
            </a:r>
            <a:r>
              <a:rPr lang="zh-CN" altLang="en-US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或</a:t>
            </a:r>
            <a:r>
              <a:rPr lang="en-US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timeout</a:t>
            </a:r>
            <a:r>
              <a:rPr lang="zh-CN" altLang="en-US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阶段</a:t>
            </a:r>
            <a:endParaRPr lang="zh-CN" altLang="en-US" sz="20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   -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若设置了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timeout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，且在该阶段无反应</a:t>
            </a: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，</a:t>
            </a:r>
            <a:endParaRPr lang="en-US" altLang="zh-CN" sz="20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   </a:t>
            </a: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则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输入下一阶段</a:t>
            </a:r>
            <a:endParaRPr lang="zh-CN" altLang="en-US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   - 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注：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timeout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与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trialduration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不能同时</a:t>
            </a: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用</a:t>
            </a:r>
            <a:endParaRPr lang="en-US" altLang="zh-CN" sz="20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/</a:t>
            </a:r>
            <a:r>
              <a:rPr lang="en-US" altLang="zh-CN" sz="2000" b="1" dirty="0" err="1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postrialpause</a:t>
            </a:r>
            <a:endParaRPr lang="en-US" altLang="zh-CN" sz="2000" b="1" dirty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0"/>
            <a:r>
              <a:rPr lang="en-US" altLang="zh-CN" sz="2000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- </a:t>
            </a:r>
            <a:r>
              <a:rPr lang="zh-CN" altLang="en-US" sz="2000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当前试次结束后的暂停时间</a:t>
            </a:r>
            <a:endParaRPr lang="en-US" altLang="zh-CN" sz="2000" dirty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/timeout = integer </a:t>
            </a:r>
            <a:endParaRPr lang="en-US" altLang="zh-CN" sz="2000" b="1" dirty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2000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 </a:t>
            </a:r>
            <a:r>
              <a:rPr lang="zh-CN" altLang="en-US" sz="2000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设定一个实验、区组、试次、指导语等的反应时间</a:t>
            </a:r>
            <a:endParaRPr lang="zh-CN" altLang="en-US" sz="2000" dirty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2000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- </a:t>
            </a:r>
            <a:r>
              <a:rPr lang="zh-CN" altLang="en-US" sz="2000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若被试在此时间段内还未作反应，则转入后续内容</a:t>
            </a:r>
            <a:endParaRPr lang="en-US" altLang="zh-CN" sz="2000" dirty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/</a:t>
            </a:r>
            <a:r>
              <a:rPr lang="en-US" altLang="zh-CN" sz="2000" b="1" dirty="0" err="1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trialduration</a:t>
            </a:r>
            <a:endParaRPr lang="en-US" altLang="zh-CN" sz="2000" b="1" dirty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0"/>
            <a:r>
              <a:rPr lang="en-US" altLang="zh-CN" sz="2000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- </a:t>
            </a:r>
            <a:r>
              <a:rPr lang="zh-CN" altLang="en-US" sz="2000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定义整个试次的时间</a:t>
            </a:r>
            <a:r>
              <a:rPr lang="zh-CN" altLang="en-US" sz="2000" dirty="0" smtClean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跨度</a:t>
            </a:r>
            <a:endParaRPr lang="zh-CN" altLang="en-US" sz="2000" dirty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7485" y="-25400"/>
            <a:ext cx="10515600" cy="1325563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上节回顾：默认值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&lt;defaults&gt;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650" y="1102414"/>
            <a:ext cx="9423663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设置脚本中使用的各项参数的默认值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如字体样式、颜色、大小、屏幕背景颜色等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7070" y="3355975"/>
            <a:ext cx="8381365" cy="304609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&lt;defaults&gt;</a:t>
            </a:r>
            <a:endParaRPr lang="en-US" altLang="zh-CN" sz="2400" b="1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	/posttrialpause = 1000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	/pretrialpause = expressions.interval	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	/screencolor = (0,0,0)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	/txbgcolor = (0,0,0)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	/txcolor = white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	/fontstyle=(“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宋体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”,3%)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&lt;/defaults&gt;</a:t>
            </a:r>
            <a:endParaRPr lang="en-US" altLang="zh-CN" sz="2400" b="1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7070" y="1932305"/>
            <a:ext cx="8877300" cy="11988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&lt;expressions&gt;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	/interval = noreplace(500,1000,1500,2000)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&lt;/expressions&gt;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7485" y="96520"/>
            <a:ext cx="10515600" cy="1325563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上节回顾：</a:t>
            </a:r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自定义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变量和表达式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05650" y="1264974"/>
            <a:ext cx="9423663" cy="1198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自定义变量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&lt;values&gt;&lt;/values&gt;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定义程序中使用的变量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2810" y="2644829"/>
            <a:ext cx="9423663" cy="156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表达式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&lt;expressions&gt;&lt;/expressions&gt;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定义可供程序调用的数学或逻辑表达式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主要用途：代码重复利用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15670" y="4396105"/>
            <a:ext cx="10591165" cy="193802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/onblockbegin=[expression;expression;...]</a:t>
            </a:r>
            <a:endParaRPr 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语句一：</a:t>
            </a:r>
            <a:r>
              <a:rPr lang="en-US" altLang="zh-CN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/onblockbegin=[if (values.lastblockresponsetimes &gt; 1000) trial.testtrial.timeout = 950]</a:t>
            </a:r>
            <a:endParaRPr lang="en-US" altLang="zh-CN" sz="24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解释：若被试完成上一次区组的平均反应时间大于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1000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毫秒，则将当前区组的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超时设置为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950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毫秒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" y="603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上节回顾：注视点呈现时间随机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9270" y="1127125"/>
            <a:ext cx="10515600" cy="43513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注视点呈现的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时间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是固定的，那么我们是否可以设置成显示时间随机呢？在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400ms-500ms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之间。</a:t>
            </a:r>
            <a:endParaRPr lang="zh-CN" altLang="en-US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需要用到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&lt;values&gt;, &lt;expressions&gt;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47420" y="3371215"/>
            <a:ext cx="8894445" cy="31076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&lt;values&gt;</a:t>
            </a:r>
            <a:endParaRPr lang="zh-CN" altLang="en-US" sz="28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  /fixationtime = 0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8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&lt;/values&gt;</a:t>
            </a:r>
            <a:endParaRPr lang="zh-CN" altLang="en-US" sz="28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8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&lt;expressions&gt;</a:t>
            </a:r>
            <a:endParaRPr lang="zh-CN" altLang="en-US" sz="28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</a:rPr>
              <a:t>  /generaterandom = ceil(rand(400,600))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8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&lt;/expressions&gt;</a:t>
            </a:r>
            <a:endParaRPr lang="zh-CN" altLang="en-US" sz="28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" y="16700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上节回顾：</a:t>
            </a:r>
            <a:r>
              <a:rPr lang="zh-CN" altLang="en-US" b="1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注视点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呈现时间随机</a:t>
            </a:r>
            <a:endParaRPr lang="zh-CN" altLang="en-US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1675" y="1628140"/>
            <a:ext cx="12947015" cy="40925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&lt;trial evennumbertrial&gt;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 pretrialpause = 500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 validresponse = ("F","J")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 correctresponse = ("F")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 correctmessage = (correcttxt,300)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 errormessage = (errortxt,300)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/ontrialbegin = [values.fixationtime = expressions.generaterandom]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/ontrialbegin =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[trial.evennumbertrial.insertstimulustime(text.fixationtxt, 0)]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/ontrialbegin = [trial.evennumbertrial.insertstimulustime(text.evennumbertxt,values.fixationtime)]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/ontrialend = [trial.evennumbertrial.clearstimulusframes()]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&lt;/trial&gt;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9066" y="673395"/>
            <a:ext cx="10787743" cy="5233097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43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上节回顾： </a:t>
            </a:r>
            <a:r>
              <a:rPr lang="en-US" altLang="zh-CN" sz="4300" b="1" dirty="0" err="1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Stroop</a:t>
            </a:r>
            <a:r>
              <a:rPr lang="en-US" altLang="zh-CN" sz="43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zh-CN" altLang="en-US" sz="43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效应编程原理</a:t>
            </a:r>
            <a:endParaRPr lang="en-US" altLang="zh-CN" sz="4300" b="1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编程</a:t>
            </a:r>
            <a:r>
              <a:rPr lang="zh-CN" altLang="en-US" sz="20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原理：传统的颜色</a:t>
            </a:r>
            <a:r>
              <a:rPr lang="en-US" altLang="zh-CN" sz="20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Stroop</a:t>
            </a:r>
            <a:r>
              <a:rPr lang="zh-CN" altLang="en-US" sz="20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效应是指当字意与字的现实颜色属性发生冲突的时候，被试做出判断的反应时会更长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sz="2000" b="1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任务描述：屏幕中央出现颜色字，要求被试判断颜色字的字意和显示颜色是否一致，如果是一致的按“</a:t>
            </a:r>
            <a:r>
              <a:rPr lang="en-US" altLang="zh-CN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F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”键，如果是</a:t>
            </a:r>
            <a:r>
              <a:rPr lang="zh-CN" altLang="en-US" sz="20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不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一致的则按“</a:t>
            </a:r>
            <a:r>
              <a:rPr lang="en-US" altLang="zh-CN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J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”键。要求被试判断</a:t>
            </a:r>
            <a:r>
              <a:rPr lang="en-US" altLang="zh-CN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18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次，一致的和不一致的随机呈现。</a:t>
            </a:r>
            <a:endParaRPr lang="en-US" altLang="zh-CN" sz="2000" b="1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实验程序刻画：首先呈现指导语，如果被试看完指导语之后按任意键开始实验任务；然后，呈现</a:t>
            </a:r>
            <a:r>
              <a:rPr lang="en-US" altLang="zh-CN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18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个</a:t>
            </a:r>
            <a:r>
              <a:rPr lang="en-US" altLang="zh-CN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，每个</a:t>
            </a:r>
            <a:r>
              <a:rPr lang="en-US" altLang="zh-CN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中随机呈现</a:t>
            </a:r>
            <a:r>
              <a:rPr lang="zh-CN" altLang="en-US" sz="2000" b="1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颜色自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，被试看到颜色字之后进行按键反应，当前</a:t>
            </a:r>
            <a:r>
              <a:rPr lang="en-US" altLang="zh-CN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结束并进入下一个</a:t>
            </a:r>
            <a:r>
              <a:rPr lang="en-US" altLang="zh-CN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，直至</a:t>
            </a:r>
            <a:r>
              <a:rPr lang="en-US" altLang="zh-CN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18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个</a:t>
            </a:r>
            <a:r>
              <a:rPr lang="en-US" altLang="zh-CN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sz="20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全部呈现。</a:t>
            </a:r>
            <a:endParaRPr lang="en-US" altLang="zh-CN" sz="2000" b="1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endParaRPr lang="zh-CN" altLang="en-US" b="1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0" y="3916"/>
            <a:ext cx="121920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  <a:headEnd type="none" w="med" len="med"/>
            <a:tailEnd type="triangle" w="med" len="med"/>
          </a:ln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CN" altLang="en-US" sz="2800" b="1" dirty="0">
                <a:latin typeface="等线" panose="02010600030101010101" charset="-122"/>
                <a:ea typeface="等线" panose="02010600030101010101" charset="-122"/>
              </a:rPr>
              <a:t>上节回顾： </a:t>
            </a:r>
            <a:r>
              <a:rPr lang="en-US" sz="2800" b="1" dirty="0" err="1">
                <a:latin typeface="等线" panose="02010600030101010101" charset="-122"/>
                <a:ea typeface="等线" panose="02010600030101010101" charset="-122"/>
              </a:rPr>
              <a:t>Stroop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判断：程序逻辑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47" name="直接箭头连接符 46"/>
          <p:cNvCxnSpPr/>
          <p:nvPr/>
        </p:nvCxnSpPr>
        <p:spPr>
          <a:xfrm flipV="1">
            <a:off x="1479298" y="6370213"/>
            <a:ext cx="9714135" cy="11206"/>
          </a:xfrm>
          <a:prstGeom prst="straightConnector1">
            <a:avLst/>
          </a:prstGeom>
          <a:ln w="38100">
            <a:prstDash val="dash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1388503" y="6422842"/>
            <a:ext cx="9796767" cy="369332"/>
          </a:xfrm>
          <a:prstGeom prst="rect">
            <a:avLst/>
          </a:prstGeom>
          <a:noFill/>
          <a:ln>
            <a:noFill/>
            <a:headEnd type="none" w="med" len="med"/>
            <a:tailEnd type="triangle" w="med" len="med"/>
          </a:ln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Experiment        Block                         Trial                             Stimulus                       Item          </a:t>
            </a:r>
            <a:endParaRPr lang="zh-CN" altLang="en-US" b="1" dirty="0"/>
          </a:p>
        </p:txBody>
      </p:sp>
      <p:sp>
        <p:nvSpPr>
          <p:cNvPr id="20" name="矩形 19"/>
          <p:cNvSpPr/>
          <p:nvPr/>
        </p:nvSpPr>
        <p:spPr>
          <a:xfrm>
            <a:off x="1388503" y="1393712"/>
            <a:ext cx="886585" cy="1918471"/>
          </a:xfrm>
          <a:prstGeom prst="rect">
            <a:avLst/>
          </a:prstGeom>
          <a:solidFill>
            <a:schemeClr val="dk1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ln w="0"/>
                <a:solidFill>
                  <a:schemeClr val="bg1"/>
                </a:solidFill>
              </a:rPr>
              <a:t>实验</a:t>
            </a:r>
            <a:endParaRPr lang="zh-CN" altLang="en-US" sz="1600" b="1" dirty="0">
              <a:ln w="0"/>
              <a:solidFill>
                <a:schemeClr val="bg1"/>
              </a:solidFill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4530570" y="986869"/>
            <a:ext cx="2119717" cy="743898"/>
          </a:xfrm>
          <a:prstGeom prst="roundRect">
            <a:avLst/>
          </a:prstGeom>
          <a:solidFill>
            <a:schemeClr val="dk1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ln w="0"/>
                <a:solidFill>
                  <a:schemeClr val="bg1"/>
                </a:solidFill>
              </a:rPr>
              <a:t>1</a:t>
            </a:r>
            <a:r>
              <a:rPr lang="zh-CN" altLang="en-US" sz="1600" b="1" dirty="0" smtClean="0">
                <a:ln w="0"/>
                <a:solidFill>
                  <a:schemeClr val="bg1"/>
                </a:solidFill>
              </a:rPr>
              <a:t>个</a:t>
            </a:r>
            <a:r>
              <a:rPr lang="en-US" altLang="zh-CN" sz="1600" b="1" dirty="0" smtClean="0">
                <a:ln w="0"/>
                <a:solidFill>
                  <a:schemeClr val="bg1"/>
                </a:solidFill>
              </a:rPr>
              <a:t>trial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6966197" y="813517"/>
            <a:ext cx="2027934" cy="420284"/>
          </a:xfrm>
          <a:prstGeom prst="roundRect">
            <a:avLst/>
          </a:prstGeom>
          <a:solidFill>
            <a:schemeClr val="dk1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ln w="0"/>
                <a:solidFill>
                  <a:schemeClr val="bg1"/>
                </a:solidFill>
              </a:rPr>
              <a:t>指导语文字刺激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6966198" y="1596569"/>
            <a:ext cx="2027933" cy="415992"/>
          </a:xfrm>
          <a:prstGeom prst="roundRect">
            <a:avLst/>
          </a:prstGeom>
          <a:solidFill>
            <a:schemeClr val="dk1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ln w="0"/>
                <a:solidFill>
                  <a:schemeClr val="bg1"/>
                </a:solidFill>
              </a:rPr>
              <a:t>按钮说明文字刺激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grpSp>
        <p:nvGrpSpPr>
          <p:cNvPr id="171" name="组合 170"/>
          <p:cNvGrpSpPr/>
          <p:nvPr/>
        </p:nvGrpSpPr>
        <p:grpSpPr>
          <a:xfrm>
            <a:off x="9004319" y="822888"/>
            <a:ext cx="1956600" cy="1183761"/>
            <a:chOff x="9004319" y="822888"/>
            <a:chExt cx="1956600" cy="1183761"/>
          </a:xfrm>
        </p:grpSpPr>
        <p:cxnSp>
          <p:nvCxnSpPr>
            <p:cNvPr id="36" name="直接连接符 35"/>
            <p:cNvCxnSpPr/>
            <p:nvPr/>
          </p:nvCxnSpPr>
          <p:spPr>
            <a:xfrm>
              <a:off x="9004319" y="1014174"/>
              <a:ext cx="397435" cy="0"/>
            </a:xfrm>
            <a:prstGeom prst="line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sp>
          <p:nvSpPr>
            <p:cNvPr id="37" name="圆角矩形 36"/>
            <p:cNvSpPr/>
            <p:nvPr/>
          </p:nvSpPr>
          <p:spPr>
            <a:xfrm>
              <a:off x="9411946" y="822888"/>
              <a:ext cx="1538785" cy="420284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</a:rPr>
                <a:t>一个内容条目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9014509" y="1586365"/>
              <a:ext cx="1946410" cy="420284"/>
              <a:chOff x="8719454" y="3510183"/>
              <a:chExt cx="2079171" cy="467413"/>
            </a:xfrm>
            <a:solidFill>
              <a:schemeClr val="accent2"/>
            </a:solidFill>
          </p:grpSpPr>
          <p:sp>
            <p:nvSpPr>
              <p:cNvPr id="45" name="圆角矩形 44"/>
              <p:cNvSpPr/>
              <p:nvPr/>
            </p:nvSpPr>
            <p:spPr>
              <a:xfrm>
                <a:off x="9154882" y="3510183"/>
                <a:ext cx="1643743" cy="467413"/>
              </a:xfrm>
              <a:prstGeom prst="roundRect">
                <a:avLst/>
              </a:prstGeom>
              <a:solidFill>
                <a:schemeClr val="dk1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b="1" dirty="0" smtClean="0">
                    <a:ln w="0"/>
                    <a:solidFill>
                      <a:schemeClr val="bg1"/>
                    </a:solidFill>
                  </a:rPr>
                  <a:t>一个内容条目</a:t>
                </a:r>
                <a:endParaRPr lang="zh-CN" altLang="en-US" sz="16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46" name="直接连接符 45"/>
              <p:cNvCxnSpPr/>
              <p:nvPr/>
            </p:nvCxnSpPr>
            <p:spPr>
              <a:xfrm>
                <a:off x="8719454" y="3755571"/>
                <a:ext cx="424543" cy="0"/>
              </a:xfrm>
              <a:prstGeom prst="line">
                <a:avLst/>
              </a:prstGeom>
              <a:solidFill>
                <a:schemeClr val="dk1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cxnSp>
        </p:grpSp>
      </p:grpSp>
      <p:grpSp>
        <p:nvGrpSpPr>
          <p:cNvPr id="170" name="组合 169"/>
          <p:cNvGrpSpPr/>
          <p:nvPr/>
        </p:nvGrpSpPr>
        <p:grpSpPr>
          <a:xfrm>
            <a:off x="2275088" y="1021763"/>
            <a:ext cx="1864885" cy="3482508"/>
            <a:chOff x="2275088" y="1021763"/>
            <a:chExt cx="1864885" cy="3482508"/>
          </a:xfrm>
        </p:grpSpPr>
        <p:sp>
          <p:nvSpPr>
            <p:cNvPr id="22" name="圆角矩形 21"/>
            <p:cNvSpPr/>
            <p:nvPr/>
          </p:nvSpPr>
          <p:spPr>
            <a:xfrm>
              <a:off x="2672522" y="1021763"/>
              <a:ext cx="1467451" cy="743898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ln w="0"/>
                  <a:solidFill>
                    <a:schemeClr val="bg1"/>
                  </a:solidFill>
                </a:rPr>
                <a:t>指导语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2672522" y="3760373"/>
              <a:ext cx="1467451" cy="743898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 err="1" smtClean="0">
                  <a:ln w="0"/>
                  <a:solidFill>
                    <a:schemeClr val="bg1"/>
                  </a:solidFill>
                </a:rPr>
                <a:t>Stroop</a:t>
              </a:r>
              <a:r>
                <a:rPr lang="en-US" altLang="zh-CN" sz="1600" b="1" dirty="0" smtClean="0">
                  <a:ln w="0"/>
                  <a:solidFill>
                    <a:schemeClr val="bg1"/>
                  </a:solidFill>
                </a:rPr>
                <a:t> </a:t>
              </a:r>
              <a:r>
                <a:rPr lang="zh-CN" altLang="en-US" sz="1600" b="1" dirty="0" smtClean="0">
                  <a:ln w="0"/>
                  <a:solidFill>
                    <a:schemeClr val="bg1"/>
                  </a:solidFill>
                </a:rPr>
                <a:t>效应</a:t>
              </a:r>
              <a:endParaRPr lang="zh-CN" altLang="en-US" sz="1600" b="1" dirty="0">
                <a:ln w="0"/>
                <a:solidFill>
                  <a:schemeClr val="bg1"/>
                </a:solidFill>
              </a:endParaRPr>
            </a:p>
          </p:txBody>
        </p:sp>
        <p:cxnSp>
          <p:nvCxnSpPr>
            <p:cNvPr id="5" name="直接箭头连接符 4"/>
            <p:cNvCxnSpPr>
              <a:endCxn id="22" idx="1"/>
            </p:cNvCxnSpPr>
            <p:nvPr/>
          </p:nvCxnSpPr>
          <p:spPr>
            <a:xfrm flipV="1">
              <a:off x="2281925" y="1393712"/>
              <a:ext cx="390597" cy="955237"/>
            </a:xfrm>
            <a:prstGeom prst="straightConnector1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cxnSp>
          <p:nvCxnSpPr>
            <p:cNvPr id="11" name="直接箭头连接符 10"/>
            <p:cNvCxnSpPr>
              <a:stCxn id="20" idx="3"/>
              <a:endCxn id="23" idx="1"/>
            </p:cNvCxnSpPr>
            <p:nvPr/>
          </p:nvCxnSpPr>
          <p:spPr>
            <a:xfrm>
              <a:off x="2275088" y="2352948"/>
              <a:ext cx="397434" cy="1779374"/>
            </a:xfrm>
            <a:prstGeom prst="straightConnector1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</p:grpSp>
      <p:cxnSp>
        <p:nvCxnSpPr>
          <p:cNvPr id="50" name="直接箭头连接符 49"/>
          <p:cNvCxnSpPr>
            <a:stCxn id="22" idx="3"/>
          </p:cNvCxnSpPr>
          <p:nvPr/>
        </p:nvCxnSpPr>
        <p:spPr>
          <a:xfrm flipV="1">
            <a:off x="4139973" y="1385984"/>
            <a:ext cx="397434" cy="7728"/>
          </a:xfrm>
          <a:prstGeom prst="straightConnector1">
            <a:avLst/>
          </a:prstGeom>
          <a:solidFill>
            <a:schemeClr val="dk1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cxnSp>
      <p:cxnSp>
        <p:nvCxnSpPr>
          <p:cNvPr id="61" name="直接箭头连接符 60"/>
          <p:cNvCxnSpPr>
            <a:stCxn id="25" idx="3"/>
            <a:endCxn id="30" idx="1"/>
          </p:cNvCxnSpPr>
          <p:nvPr/>
        </p:nvCxnSpPr>
        <p:spPr>
          <a:xfrm flipV="1">
            <a:off x="6650287" y="1023659"/>
            <a:ext cx="315910" cy="335159"/>
          </a:xfrm>
          <a:prstGeom prst="straightConnector1">
            <a:avLst/>
          </a:prstGeom>
          <a:solidFill>
            <a:schemeClr val="dk1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cxnSp>
      <p:cxnSp>
        <p:nvCxnSpPr>
          <p:cNvPr id="63" name="直接箭头连接符 62"/>
          <p:cNvCxnSpPr>
            <a:endCxn id="31" idx="1"/>
          </p:cNvCxnSpPr>
          <p:nvPr/>
        </p:nvCxnSpPr>
        <p:spPr>
          <a:xfrm>
            <a:off x="6659295" y="1366546"/>
            <a:ext cx="306903" cy="438019"/>
          </a:xfrm>
          <a:prstGeom prst="straightConnector1">
            <a:avLst/>
          </a:prstGeom>
          <a:solidFill>
            <a:schemeClr val="dk1"/>
          </a:solidFill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cxnSp>
      <p:grpSp>
        <p:nvGrpSpPr>
          <p:cNvPr id="181" name="组合 180"/>
          <p:cNvGrpSpPr/>
          <p:nvPr/>
        </p:nvGrpSpPr>
        <p:grpSpPr>
          <a:xfrm>
            <a:off x="8983933" y="3754428"/>
            <a:ext cx="2201337" cy="774065"/>
            <a:chOff x="8983933" y="3754428"/>
            <a:chExt cx="2201337" cy="774065"/>
          </a:xfrm>
        </p:grpSpPr>
        <p:sp>
          <p:nvSpPr>
            <p:cNvPr id="41" name="圆角矩形 40"/>
            <p:cNvSpPr/>
            <p:nvPr/>
          </p:nvSpPr>
          <p:spPr>
            <a:xfrm>
              <a:off x="9395125" y="3948119"/>
              <a:ext cx="1790145" cy="420284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ln w="0"/>
                  <a:solidFill>
                    <a:schemeClr val="bg1"/>
                  </a:solidFill>
                </a:rPr>
                <a:t>1</a:t>
              </a:r>
              <a:r>
                <a:rPr lang="zh-CN" altLang="en-US" sz="1600" b="1" dirty="0" smtClean="0">
                  <a:ln w="0"/>
                  <a:solidFill>
                    <a:schemeClr val="bg1"/>
                  </a:solidFill>
                </a:rPr>
                <a:t>个内容条目</a:t>
              </a:r>
              <a:r>
                <a:rPr lang="en-US" altLang="zh-CN" sz="1600" b="1" dirty="0" smtClean="0">
                  <a:ln w="0"/>
                  <a:solidFill>
                    <a:schemeClr val="bg1"/>
                  </a:solidFill>
                </a:rPr>
                <a:t>-</a:t>
              </a:r>
              <a:r>
                <a:rPr lang="zh-CN" altLang="en-US" sz="1600" b="1" dirty="0" smtClean="0">
                  <a:ln w="0"/>
                  <a:solidFill>
                    <a:schemeClr val="bg1"/>
                  </a:solidFill>
                </a:rPr>
                <a:t>黄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cxnSp>
          <p:nvCxnSpPr>
            <p:cNvPr id="42" name="直接连接符 41"/>
            <p:cNvCxnSpPr>
              <a:endCxn id="41" idx="1"/>
            </p:cNvCxnSpPr>
            <p:nvPr/>
          </p:nvCxnSpPr>
          <p:spPr>
            <a:xfrm flipV="1">
              <a:off x="8987500" y="4158261"/>
              <a:ext cx="407625" cy="10504"/>
            </a:xfrm>
            <a:prstGeom prst="line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cxnSp>
          <p:nvCxnSpPr>
            <p:cNvPr id="97" name="直接连接符 96"/>
            <p:cNvCxnSpPr>
              <a:stCxn id="70" idx="3"/>
            </p:cNvCxnSpPr>
            <p:nvPr/>
          </p:nvCxnSpPr>
          <p:spPr>
            <a:xfrm>
              <a:off x="8994123" y="3754428"/>
              <a:ext cx="417821" cy="268605"/>
            </a:xfrm>
            <a:prstGeom prst="line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cxnSp>
          <p:nvCxnSpPr>
            <p:cNvPr id="100" name="直接连接符 99"/>
            <p:cNvCxnSpPr/>
            <p:nvPr/>
          </p:nvCxnSpPr>
          <p:spPr>
            <a:xfrm flipV="1">
              <a:off x="8983933" y="4288080"/>
              <a:ext cx="417821" cy="240413"/>
            </a:xfrm>
            <a:prstGeom prst="line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</p:grpSp>
      <p:grpSp>
        <p:nvGrpSpPr>
          <p:cNvPr id="183" name="组合 182"/>
          <p:cNvGrpSpPr/>
          <p:nvPr/>
        </p:nvGrpSpPr>
        <p:grpSpPr>
          <a:xfrm>
            <a:off x="9000754" y="4923360"/>
            <a:ext cx="2184516" cy="774065"/>
            <a:chOff x="9000754" y="4923360"/>
            <a:chExt cx="2184516" cy="774065"/>
          </a:xfrm>
        </p:grpSpPr>
        <p:sp>
          <p:nvSpPr>
            <p:cNvPr id="102" name="圆角矩形 101"/>
            <p:cNvSpPr/>
            <p:nvPr/>
          </p:nvSpPr>
          <p:spPr>
            <a:xfrm>
              <a:off x="9411946" y="5117051"/>
              <a:ext cx="1773324" cy="420284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 smtClean="0">
                  <a:ln w="0"/>
                  <a:solidFill>
                    <a:schemeClr val="bg1"/>
                  </a:solidFill>
                </a:rPr>
                <a:t>1</a:t>
              </a:r>
              <a:r>
                <a:rPr lang="zh-CN" altLang="en-US" sz="1600" b="1" dirty="0" smtClean="0">
                  <a:ln w="0"/>
                  <a:solidFill>
                    <a:schemeClr val="bg1"/>
                  </a:solidFill>
                </a:rPr>
                <a:t>个内容条目</a:t>
              </a:r>
              <a:r>
                <a:rPr lang="en-US" altLang="zh-CN" sz="1600" b="1" dirty="0" smtClean="0">
                  <a:ln w="0"/>
                  <a:solidFill>
                    <a:schemeClr val="bg1"/>
                  </a:solidFill>
                </a:rPr>
                <a:t>-</a:t>
              </a:r>
              <a:r>
                <a:rPr lang="zh-CN" altLang="en-US" sz="1600" b="1" dirty="0" smtClean="0">
                  <a:ln w="0"/>
                  <a:solidFill>
                    <a:schemeClr val="bg1"/>
                  </a:solidFill>
                </a:rPr>
                <a:t>绿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03" name="直接连接符 102"/>
            <p:cNvCxnSpPr/>
            <p:nvPr/>
          </p:nvCxnSpPr>
          <p:spPr>
            <a:xfrm>
              <a:off x="9004321" y="5337697"/>
              <a:ext cx="397435" cy="0"/>
            </a:xfrm>
            <a:prstGeom prst="line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cxnSp>
          <p:nvCxnSpPr>
            <p:cNvPr id="104" name="直接连接符 103"/>
            <p:cNvCxnSpPr/>
            <p:nvPr/>
          </p:nvCxnSpPr>
          <p:spPr>
            <a:xfrm>
              <a:off x="9010944" y="4923360"/>
              <a:ext cx="401000" cy="280908"/>
            </a:xfrm>
            <a:prstGeom prst="line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cxnSp>
          <p:nvCxnSpPr>
            <p:cNvPr id="105" name="直接连接符 104"/>
            <p:cNvCxnSpPr/>
            <p:nvPr/>
          </p:nvCxnSpPr>
          <p:spPr>
            <a:xfrm flipV="1">
              <a:off x="9000754" y="5470834"/>
              <a:ext cx="421380" cy="226591"/>
            </a:xfrm>
            <a:prstGeom prst="line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</p:grpSp>
      <p:grpSp>
        <p:nvGrpSpPr>
          <p:cNvPr id="174" name="组合 173"/>
          <p:cNvGrpSpPr/>
          <p:nvPr/>
        </p:nvGrpSpPr>
        <p:grpSpPr>
          <a:xfrm>
            <a:off x="8983933" y="2502391"/>
            <a:ext cx="2201337" cy="821085"/>
            <a:chOff x="8983933" y="2502391"/>
            <a:chExt cx="1939787" cy="821085"/>
          </a:xfrm>
        </p:grpSpPr>
        <p:sp>
          <p:nvSpPr>
            <p:cNvPr id="106" name="圆角矩形 105"/>
            <p:cNvSpPr/>
            <p:nvPr/>
          </p:nvSpPr>
          <p:spPr>
            <a:xfrm>
              <a:off x="9384935" y="2696082"/>
              <a:ext cx="1538785" cy="420284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 smtClean="0">
                  <a:ln w="0"/>
                  <a:solidFill>
                    <a:schemeClr val="bg1"/>
                  </a:solidFill>
                </a:rPr>
                <a:t>1</a:t>
              </a:r>
              <a:r>
                <a:rPr lang="zh-CN" altLang="en-US" sz="1600" b="1" dirty="0" smtClean="0">
                  <a:ln w="0"/>
                  <a:solidFill>
                    <a:schemeClr val="bg1"/>
                  </a:solidFill>
                </a:rPr>
                <a:t>个内容条目</a:t>
              </a:r>
              <a:r>
                <a:rPr lang="en-US" altLang="zh-CN" sz="1600" b="1" dirty="0">
                  <a:ln w="0"/>
                  <a:solidFill>
                    <a:schemeClr val="bg1"/>
                  </a:solidFill>
                </a:rPr>
                <a:t>-</a:t>
              </a:r>
              <a:r>
                <a:rPr lang="zh-CN" altLang="en-US" sz="1600" b="1" dirty="0" smtClean="0">
                  <a:ln w="0"/>
                  <a:solidFill>
                    <a:schemeClr val="bg1"/>
                  </a:solidFill>
                </a:rPr>
                <a:t>红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07" name="直接连接符 106"/>
            <p:cNvCxnSpPr>
              <a:stCxn id="60" idx="3"/>
              <a:endCxn id="106" idx="1"/>
            </p:cNvCxnSpPr>
            <p:nvPr/>
          </p:nvCxnSpPr>
          <p:spPr>
            <a:xfrm flipV="1">
              <a:off x="8995652" y="2906224"/>
              <a:ext cx="389283" cy="4795"/>
            </a:xfrm>
            <a:prstGeom prst="line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cxnSp>
          <p:nvCxnSpPr>
            <p:cNvPr id="108" name="直接连接符 107"/>
            <p:cNvCxnSpPr/>
            <p:nvPr/>
          </p:nvCxnSpPr>
          <p:spPr>
            <a:xfrm>
              <a:off x="8983933" y="2502391"/>
              <a:ext cx="386137" cy="242907"/>
            </a:xfrm>
            <a:prstGeom prst="line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cxnSp>
          <p:nvCxnSpPr>
            <p:cNvPr id="109" name="直接连接符 108"/>
            <p:cNvCxnSpPr>
              <a:stCxn id="62" idx="3"/>
            </p:cNvCxnSpPr>
            <p:nvPr/>
          </p:nvCxnSpPr>
          <p:spPr>
            <a:xfrm flipV="1">
              <a:off x="9003690" y="3057920"/>
              <a:ext cx="372401" cy="265556"/>
            </a:xfrm>
            <a:prstGeom prst="line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</p:grpSp>
      <p:grpSp>
        <p:nvGrpSpPr>
          <p:cNvPr id="173" name="组合 172"/>
          <p:cNvGrpSpPr/>
          <p:nvPr/>
        </p:nvGrpSpPr>
        <p:grpSpPr>
          <a:xfrm>
            <a:off x="6650287" y="2379050"/>
            <a:ext cx="2356067" cy="1091327"/>
            <a:chOff x="6650287" y="2379050"/>
            <a:chExt cx="2356067" cy="1091327"/>
          </a:xfrm>
        </p:grpSpPr>
        <p:cxnSp>
          <p:nvCxnSpPr>
            <p:cNvPr id="65" name="直接箭头连接符 64"/>
            <p:cNvCxnSpPr>
              <a:stCxn id="27" idx="3"/>
              <a:endCxn id="59" idx="1"/>
            </p:cNvCxnSpPr>
            <p:nvPr/>
          </p:nvCxnSpPr>
          <p:spPr>
            <a:xfrm>
              <a:off x="6650287" y="2525176"/>
              <a:ext cx="315903" cy="776"/>
            </a:xfrm>
            <a:prstGeom prst="straightConnector1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sp>
          <p:nvSpPr>
            <p:cNvPr id="59" name="圆角矩形 58"/>
            <p:cNvSpPr/>
            <p:nvPr/>
          </p:nvSpPr>
          <p:spPr>
            <a:xfrm>
              <a:off x="6966190" y="2379050"/>
              <a:ext cx="2027933" cy="293803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rgbClr val="FF0000"/>
                  </a:solidFill>
                </a:rPr>
                <a:t>红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60" name="圆角矩形 59"/>
            <p:cNvSpPr/>
            <p:nvPr/>
          </p:nvSpPr>
          <p:spPr>
            <a:xfrm>
              <a:off x="6967719" y="2764117"/>
              <a:ext cx="2027933" cy="293803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rgbClr val="FFC000"/>
                  </a:solidFill>
                </a:rPr>
                <a:t>红</a:t>
              </a:r>
              <a:endParaRPr lang="zh-CN" altLang="en-US" sz="1600" b="1" dirty="0">
                <a:solidFill>
                  <a:srgbClr val="FFC000"/>
                </a:solidFill>
              </a:endParaRPr>
            </a:p>
          </p:txBody>
        </p:sp>
        <p:sp>
          <p:nvSpPr>
            <p:cNvPr id="62" name="圆角矩形 61"/>
            <p:cNvSpPr/>
            <p:nvPr/>
          </p:nvSpPr>
          <p:spPr>
            <a:xfrm>
              <a:off x="6978421" y="3176574"/>
              <a:ext cx="2027933" cy="293803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rgbClr val="4DD60C"/>
                  </a:solidFill>
                </a:rPr>
                <a:t>红</a:t>
              </a:r>
              <a:endParaRPr lang="zh-CN" altLang="en-US" sz="1600" b="1" dirty="0">
                <a:solidFill>
                  <a:srgbClr val="4DD60C"/>
                </a:solidFill>
              </a:endParaRPr>
            </a:p>
          </p:txBody>
        </p:sp>
        <p:cxnSp>
          <p:nvCxnSpPr>
            <p:cNvPr id="141" name="直接箭头连接符 140"/>
            <p:cNvCxnSpPr/>
            <p:nvPr/>
          </p:nvCxnSpPr>
          <p:spPr>
            <a:xfrm>
              <a:off x="6660483" y="2896636"/>
              <a:ext cx="315903" cy="776"/>
            </a:xfrm>
            <a:prstGeom prst="straightConnector1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cxnSp>
          <p:nvCxnSpPr>
            <p:cNvPr id="142" name="直接箭头连接符 141"/>
            <p:cNvCxnSpPr/>
            <p:nvPr/>
          </p:nvCxnSpPr>
          <p:spPr>
            <a:xfrm>
              <a:off x="6660483" y="3313175"/>
              <a:ext cx="315903" cy="776"/>
            </a:xfrm>
            <a:prstGeom prst="straightConnector1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</p:grpSp>
      <p:grpSp>
        <p:nvGrpSpPr>
          <p:cNvPr id="180" name="组合 179"/>
          <p:cNvGrpSpPr/>
          <p:nvPr/>
        </p:nvGrpSpPr>
        <p:grpSpPr>
          <a:xfrm>
            <a:off x="6650290" y="3607526"/>
            <a:ext cx="2354029" cy="1079542"/>
            <a:chOff x="6650290" y="3607526"/>
            <a:chExt cx="2354029" cy="1079542"/>
          </a:xfrm>
        </p:grpSpPr>
        <p:sp>
          <p:nvSpPr>
            <p:cNvPr id="70" name="圆角矩形 69"/>
            <p:cNvSpPr/>
            <p:nvPr/>
          </p:nvSpPr>
          <p:spPr>
            <a:xfrm>
              <a:off x="6966190" y="3607526"/>
              <a:ext cx="2027933" cy="293803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rgbClr val="FF0000"/>
                  </a:solidFill>
                </a:rPr>
                <a:t>黄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71" name="圆角矩形 70"/>
            <p:cNvSpPr/>
            <p:nvPr/>
          </p:nvSpPr>
          <p:spPr>
            <a:xfrm>
              <a:off x="6976386" y="4003715"/>
              <a:ext cx="2027933" cy="293803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rgbClr val="FFC000"/>
                  </a:solidFill>
                </a:rPr>
                <a:t>黄</a:t>
              </a:r>
              <a:endParaRPr lang="zh-CN" altLang="en-US" sz="1600" b="1" dirty="0">
                <a:solidFill>
                  <a:srgbClr val="FFC000"/>
                </a:solidFill>
              </a:endParaRPr>
            </a:p>
          </p:txBody>
        </p:sp>
        <p:sp>
          <p:nvSpPr>
            <p:cNvPr id="72" name="圆角矩形 71"/>
            <p:cNvSpPr/>
            <p:nvPr/>
          </p:nvSpPr>
          <p:spPr>
            <a:xfrm>
              <a:off x="6966190" y="4393265"/>
              <a:ext cx="2027933" cy="293803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rgbClr val="4DD60C"/>
                  </a:solidFill>
                </a:rPr>
                <a:t>黄</a:t>
              </a:r>
              <a:endParaRPr lang="zh-CN" altLang="en-US" sz="1600" b="1" dirty="0">
                <a:solidFill>
                  <a:srgbClr val="4DD60C"/>
                </a:solidFill>
              </a:endParaRPr>
            </a:p>
          </p:txBody>
        </p:sp>
        <p:cxnSp>
          <p:nvCxnSpPr>
            <p:cNvPr id="161" name="直接箭头连接符 160"/>
            <p:cNvCxnSpPr/>
            <p:nvPr/>
          </p:nvCxnSpPr>
          <p:spPr>
            <a:xfrm>
              <a:off x="6650290" y="3744438"/>
              <a:ext cx="315903" cy="776"/>
            </a:xfrm>
            <a:prstGeom prst="straightConnector1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cxnSp>
          <p:nvCxnSpPr>
            <p:cNvPr id="162" name="直接箭头连接符 161"/>
            <p:cNvCxnSpPr/>
            <p:nvPr/>
          </p:nvCxnSpPr>
          <p:spPr>
            <a:xfrm>
              <a:off x="6660486" y="4115898"/>
              <a:ext cx="315903" cy="776"/>
            </a:xfrm>
            <a:prstGeom prst="straightConnector1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cxnSp>
          <p:nvCxnSpPr>
            <p:cNvPr id="163" name="直接箭头连接符 162"/>
            <p:cNvCxnSpPr/>
            <p:nvPr/>
          </p:nvCxnSpPr>
          <p:spPr>
            <a:xfrm>
              <a:off x="6660486" y="4532437"/>
              <a:ext cx="315903" cy="776"/>
            </a:xfrm>
            <a:prstGeom prst="straightConnector1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</p:grpSp>
      <p:grpSp>
        <p:nvGrpSpPr>
          <p:cNvPr id="182" name="组合 181"/>
          <p:cNvGrpSpPr/>
          <p:nvPr/>
        </p:nvGrpSpPr>
        <p:grpSpPr>
          <a:xfrm>
            <a:off x="6650290" y="4799989"/>
            <a:ext cx="2364225" cy="1088969"/>
            <a:chOff x="6650290" y="4799989"/>
            <a:chExt cx="2364225" cy="1088969"/>
          </a:xfrm>
        </p:grpSpPr>
        <p:sp>
          <p:nvSpPr>
            <p:cNvPr id="88" name="圆角矩形 87"/>
            <p:cNvSpPr/>
            <p:nvPr/>
          </p:nvSpPr>
          <p:spPr>
            <a:xfrm>
              <a:off x="6976386" y="4799989"/>
              <a:ext cx="2027933" cy="293803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rgbClr val="FF0000"/>
                  </a:solidFill>
                </a:rPr>
                <a:t>绿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sp>
          <p:nvSpPr>
            <p:cNvPr id="89" name="圆角矩形 88"/>
            <p:cNvSpPr/>
            <p:nvPr/>
          </p:nvSpPr>
          <p:spPr>
            <a:xfrm>
              <a:off x="6986582" y="5177324"/>
              <a:ext cx="2027933" cy="293803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rgbClr val="FFC000"/>
                  </a:solidFill>
                </a:rPr>
                <a:t>绿</a:t>
              </a:r>
              <a:endParaRPr lang="zh-CN" altLang="en-US" sz="1600" b="1" dirty="0">
                <a:solidFill>
                  <a:srgbClr val="FFC000"/>
                </a:solidFill>
              </a:endParaRPr>
            </a:p>
          </p:txBody>
        </p:sp>
        <p:sp>
          <p:nvSpPr>
            <p:cNvPr id="90" name="圆角矩形 89"/>
            <p:cNvSpPr/>
            <p:nvPr/>
          </p:nvSpPr>
          <p:spPr>
            <a:xfrm>
              <a:off x="6976386" y="5595155"/>
              <a:ext cx="2027933" cy="293803"/>
            </a:xfrm>
            <a:prstGeom prst="roundRect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b="1" dirty="0" smtClean="0">
                  <a:solidFill>
                    <a:srgbClr val="4DD60C"/>
                  </a:solidFill>
                </a:rPr>
                <a:t>绿</a:t>
              </a:r>
              <a:endParaRPr lang="zh-CN" altLang="en-US" sz="1600" b="1" dirty="0">
                <a:solidFill>
                  <a:srgbClr val="4DD60C"/>
                </a:solidFill>
              </a:endParaRPr>
            </a:p>
          </p:txBody>
        </p:sp>
        <p:cxnSp>
          <p:nvCxnSpPr>
            <p:cNvPr id="164" name="直接箭头连接符 163"/>
            <p:cNvCxnSpPr/>
            <p:nvPr/>
          </p:nvCxnSpPr>
          <p:spPr>
            <a:xfrm>
              <a:off x="6650290" y="4948553"/>
              <a:ext cx="315903" cy="776"/>
            </a:xfrm>
            <a:prstGeom prst="straightConnector1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cxnSp>
          <p:nvCxnSpPr>
            <p:cNvPr id="165" name="直接箭头连接符 164"/>
            <p:cNvCxnSpPr/>
            <p:nvPr/>
          </p:nvCxnSpPr>
          <p:spPr>
            <a:xfrm>
              <a:off x="6660486" y="5320013"/>
              <a:ext cx="315903" cy="776"/>
            </a:xfrm>
            <a:prstGeom prst="straightConnector1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cxnSp>
          <p:nvCxnSpPr>
            <p:cNvPr id="166" name="直接箭头连接符 165"/>
            <p:cNvCxnSpPr/>
            <p:nvPr/>
          </p:nvCxnSpPr>
          <p:spPr>
            <a:xfrm>
              <a:off x="6660486" y="5736552"/>
              <a:ext cx="315903" cy="776"/>
            </a:xfrm>
            <a:prstGeom prst="straightConnector1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</p:grpSp>
      <p:grpSp>
        <p:nvGrpSpPr>
          <p:cNvPr id="198" name="组合 197"/>
          <p:cNvGrpSpPr/>
          <p:nvPr/>
        </p:nvGrpSpPr>
        <p:grpSpPr>
          <a:xfrm>
            <a:off x="4139973" y="2377498"/>
            <a:ext cx="2520350" cy="1754824"/>
            <a:chOff x="4139973" y="2377498"/>
            <a:chExt cx="2520350" cy="1754824"/>
          </a:xfrm>
        </p:grpSpPr>
        <p:grpSp>
          <p:nvGrpSpPr>
            <p:cNvPr id="172" name="组合 171"/>
            <p:cNvGrpSpPr/>
            <p:nvPr/>
          </p:nvGrpSpPr>
          <p:grpSpPr>
            <a:xfrm>
              <a:off x="4139973" y="2377498"/>
              <a:ext cx="2520350" cy="1754824"/>
              <a:chOff x="4139973" y="2377498"/>
              <a:chExt cx="2520350" cy="1754824"/>
            </a:xfrm>
          </p:grpSpPr>
          <p:cxnSp>
            <p:nvCxnSpPr>
              <p:cNvPr id="52" name="直接箭头连接符 51"/>
              <p:cNvCxnSpPr>
                <a:stCxn id="23" idx="3"/>
              </p:cNvCxnSpPr>
              <p:nvPr/>
            </p:nvCxnSpPr>
            <p:spPr>
              <a:xfrm flipV="1">
                <a:off x="4139973" y="2929349"/>
                <a:ext cx="297049" cy="1202973"/>
              </a:xfrm>
              <a:prstGeom prst="straightConnector1">
                <a:avLst/>
              </a:prstGeom>
              <a:solidFill>
                <a:schemeClr val="dk1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cxnSp>
          <p:grpSp>
            <p:nvGrpSpPr>
              <p:cNvPr id="144" name="组合 143"/>
              <p:cNvGrpSpPr/>
              <p:nvPr/>
            </p:nvGrpSpPr>
            <p:grpSpPr>
              <a:xfrm>
                <a:off x="4530570" y="2377498"/>
                <a:ext cx="2129753" cy="1086936"/>
                <a:chOff x="3999196" y="2679883"/>
                <a:chExt cx="2129753" cy="1086936"/>
              </a:xfrm>
            </p:grpSpPr>
            <p:sp>
              <p:nvSpPr>
                <p:cNvPr id="27" name="圆角矩形 26"/>
                <p:cNvSpPr/>
                <p:nvPr/>
              </p:nvSpPr>
              <p:spPr>
                <a:xfrm>
                  <a:off x="3999196" y="2679883"/>
                  <a:ext cx="2119717" cy="295356"/>
                </a:xfrm>
                <a:prstGeom prst="roundRect">
                  <a:avLst/>
                </a:prstGeom>
                <a:solidFill>
                  <a:schemeClr val="dk1"/>
                </a:solidFill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 dirty="0">
                      <a:ln w="0"/>
                      <a:solidFill>
                        <a:schemeClr val="bg1"/>
                      </a:solidFill>
                    </a:rPr>
                    <a:t>2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个“红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-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红”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trial</a:t>
                  </a:r>
                  <a:endParaRPr lang="zh-CN" altLang="en-US" sz="16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4" name="圆角矩形 133"/>
                <p:cNvSpPr/>
                <p:nvPr/>
              </p:nvSpPr>
              <p:spPr>
                <a:xfrm>
                  <a:off x="4009232" y="3064949"/>
                  <a:ext cx="2119717" cy="295356"/>
                </a:xfrm>
                <a:prstGeom prst="roundRect">
                  <a:avLst/>
                </a:prstGeom>
                <a:solidFill>
                  <a:schemeClr val="dk1"/>
                </a:solidFill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 dirty="0">
                      <a:ln w="0"/>
                      <a:solidFill>
                        <a:schemeClr val="bg1"/>
                      </a:solidFill>
                    </a:rPr>
                    <a:t>2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个“红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-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黄”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trial</a:t>
                  </a:r>
                  <a:endParaRPr lang="zh-CN" altLang="en-US" sz="16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5" name="圆角矩形 134"/>
                <p:cNvSpPr/>
                <p:nvPr/>
              </p:nvSpPr>
              <p:spPr>
                <a:xfrm>
                  <a:off x="3999196" y="3471463"/>
                  <a:ext cx="2119717" cy="295356"/>
                </a:xfrm>
                <a:prstGeom prst="roundRect">
                  <a:avLst/>
                </a:prstGeom>
                <a:solidFill>
                  <a:schemeClr val="dk1"/>
                </a:solidFill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 dirty="0">
                      <a:ln w="0"/>
                      <a:solidFill>
                        <a:schemeClr val="bg1"/>
                      </a:solidFill>
                    </a:rPr>
                    <a:t>2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个“红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-</a:t>
                  </a:r>
                  <a:r>
                    <a:rPr lang="zh-CN" altLang="en-US" sz="1600" b="1" dirty="0">
                      <a:ln w="0"/>
                      <a:solidFill>
                        <a:schemeClr val="bg1"/>
                      </a:solidFill>
                    </a:rPr>
                    <a:t>绿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”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trial</a:t>
                  </a:r>
                  <a:endParaRPr lang="zh-CN" altLang="en-US" sz="16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186" name="左中括号 185"/>
            <p:cNvSpPr/>
            <p:nvPr/>
          </p:nvSpPr>
          <p:spPr>
            <a:xfrm>
              <a:off x="4437022" y="2515749"/>
              <a:ext cx="210392" cy="868473"/>
            </a:xfrm>
            <a:prstGeom prst="leftBracket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9" name="组合 198"/>
          <p:cNvGrpSpPr/>
          <p:nvPr/>
        </p:nvGrpSpPr>
        <p:grpSpPr>
          <a:xfrm>
            <a:off x="4139973" y="3582902"/>
            <a:ext cx="2520350" cy="1086936"/>
            <a:chOff x="4139973" y="3582902"/>
            <a:chExt cx="2520350" cy="1086936"/>
          </a:xfrm>
        </p:grpSpPr>
        <p:grpSp>
          <p:nvGrpSpPr>
            <p:cNvPr id="179" name="组合 178"/>
            <p:cNvGrpSpPr/>
            <p:nvPr/>
          </p:nvGrpSpPr>
          <p:grpSpPr>
            <a:xfrm>
              <a:off x="4139973" y="3582902"/>
              <a:ext cx="2520350" cy="1086936"/>
              <a:chOff x="4139973" y="3582902"/>
              <a:chExt cx="2520350" cy="1086936"/>
            </a:xfrm>
          </p:grpSpPr>
          <p:grpSp>
            <p:nvGrpSpPr>
              <p:cNvPr id="145" name="组合 144"/>
              <p:cNvGrpSpPr/>
              <p:nvPr/>
            </p:nvGrpSpPr>
            <p:grpSpPr>
              <a:xfrm>
                <a:off x="4530570" y="3582902"/>
                <a:ext cx="2129753" cy="1086936"/>
                <a:chOff x="3999196" y="2679883"/>
                <a:chExt cx="2129753" cy="1086936"/>
              </a:xfrm>
            </p:grpSpPr>
            <p:sp>
              <p:nvSpPr>
                <p:cNvPr id="146" name="圆角矩形 145"/>
                <p:cNvSpPr/>
                <p:nvPr/>
              </p:nvSpPr>
              <p:spPr>
                <a:xfrm>
                  <a:off x="3999196" y="2679883"/>
                  <a:ext cx="2119717" cy="295356"/>
                </a:xfrm>
                <a:prstGeom prst="roundRect">
                  <a:avLst/>
                </a:prstGeom>
                <a:solidFill>
                  <a:schemeClr val="dk1"/>
                </a:solidFill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 dirty="0">
                      <a:ln w="0"/>
                      <a:solidFill>
                        <a:schemeClr val="bg1"/>
                      </a:solidFill>
                    </a:rPr>
                    <a:t>2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个“红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-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红”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trial</a:t>
                  </a:r>
                  <a:endParaRPr lang="zh-CN" altLang="en-US" sz="16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7" name="圆角矩形 146"/>
                <p:cNvSpPr/>
                <p:nvPr/>
              </p:nvSpPr>
              <p:spPr>
                <a:xfrm>
                  <a:off x="4009232" y="3064949"/>
                  <a:ext cx="2119717" cy="295356"/>
                </a:xfrm>
                <a:prstGeom prst="roundRect">
                  <a:avLst/>
                </a:prstGeom>
                <a:solidFill>
                  <a:schemeClr val="dk1"/>
                </a:solidFill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 dirty="0">
                      <a:ln w="0"/>
                      <a:solidFill>
                        <a:schemeClr val="bg1"/>
                      </a:solidFill>
                    </a:rPr>
                    <a:t>2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个“红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-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黄”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trial</a:t>
                  </a:r>
                  <a:endParaRPr lang="zh-CN" altLang="en-US" sz="16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8" name="圆角矩形 147"/>
                <p:cNvSpPr/>
                <p:nvPr/>
              </p:nvSpPr>
              <p:spPr>
                <a:xfrm>
                  <a:off x="3999196" y="3471463"/>
                  <a:ext cx="2119717" cy="295356"/>
                </a:xfrm>
                <a:prstGeom prst="roundRect">
                  <a:avLst/>
                </a:prstGeom>
                <a:solidFill>
                  <a:schemeClr val="dk1"/>
                </a:solidFill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 dirty="0">
                      <a:ln w="0"/>
                      <a:solidFill>
                        <a:schemeClr val="bg1"/>
                      </a:solidFill>
                    </a:rPr>
                    <a:t>2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个“红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-</a:t>
                  </a:r>
                  <a:r>
                    <a:rPr lang="zh-CN" altLang="en-US" sz="1600" b="1" dirty="0">
                      <a:ln w="0"/>
                      <a:solidFill>
                        <a:schemeClr val="bg1"/>
                      </a:solidFill>
                    </a:rPr>
                    <a:t>绿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”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trial</a:t>
                  </a:r>
                  <a:endParaRPr lang="zh-CN" altLang="en-US" sz="1600" b="1" dirty="0">
                    <a:solidFill>
                      <a:schemeClr val="bg1"/>
                    </a:solidFill>
                  </a:endParaRPr>
                </a:p>
              </p:txBody>
            </p:sp>
          </p:grpSp>
          <p:cxnSp>
            <p:nvCxnSpPr>
              <p:cNvPr id="150" name="直接箭头连接符 149"/>
              <p:cNvCxnSpPr>
                <a:stCxn id="23" idx="3"/>
              </p:cNvCxnSpPr>
              <p:nvPr/>
            </p:nvCxnSpPr>
            <p:spPr>
              <a:xfrm>
                <a:off x="4139973" y="4132322"/>
                <a:ext cx="297049" cy="2431"/>
              </a:xfrm>
              <a:prstGeom prst="straightConnector1">
                <a:avLst/>
              </a:prstGeom>
              <a:solidFill>
                <a:schemeClr val="dk1"/>
              </a:solid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cxnSp>
        </p:grpSp>
        <p:sp>
          <p:nvSpPr>
            <p:cNvPr id="195" name="左中括号 194"/>
            <p:cNvSpPr/>
            <p:nvPr/>
          </p:nvSpPr>
          <p:spPr>
            <a:xfrm>
              <a:off x="4446446" y="3696279"/>
              <a:ext cx="210392" cy="868473"/>
            </a:xfrm>
            <a:prstGeom prst="leftBracket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1" name="组合 200"/>
          <p:cNvGrpSpPr/>
          <p:nvPr/>
        </p:nvGrpSpPr>
        <p:grpSpPr>
          <a:xfrm>
            <a:off x="4139973" y="4132322"/>
            <a:ext cx="2510314" cy="1745026"/>
            <a:chOff x="4139973" y="4132322"/>
            <a:chExt cx="2510314" cy="1745026"/>
          </a:xfrm>
        </p:grpSpPr>
        <p:cxnSp>
          <p:nvCxnSpPr>
            <p:cNvPr id="55" name="直接箭头连接符 54"/>
            <p:cNvCxnSpPr>
              <a:stCxn id="23" idx="3"/>
              <a:endCxn id="196" idx="1"/>
            </p:cNvCxnSpPr>
            <p:nvPr/>
          </p:nvCxnSpPr>
          <p:spPr>
            <a:xfrm>
              <a:off x="4139973" y="4132322"/>
              <a:ext cx="306473" cy="1222416"/>
            </a:xfrm>
            <a:prstGeom prst="straightConnector1">
              <a:avLst/>
            </a:prstGeom>
            <a:solidFill>
              <a:schemeClr val="dk1"/>
            </a:solidFill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cxnSp>
        <p:grpSp>
          <p:nvGrpSpPr>
            <p:cNvPr id="200" name="组合 199"/>
            <p:cNvGrpSpPr/>
            <p:nvPr/>
          </p:nvGrpSpPr>
          <p:grpSpPr>
            <a:xfrm>
              <a:off x="4446446" y="4790412"/>
              <a:ext cx="2203841" cy="1086936"/>
              <a:chOff x="4446446" y="4790412"/>
              <a:chExt cx="2203841" cy="1086936"/>
            </a:xfrm>
          </p:grpSpPr>
          <p:grpSp>
            <p:nvGrpSpPr>
              <p:cNvPr id="155" name="组合 154"/>
              <p:cNvGrpSpPr/>
              <p:nvPr/>
            </p:nvGrpSpPr>
            <p:grpSpPr>
              <a:xfrm>
                <a:off x="4520534" y="4790412"/>
                <a:ext cx="2129753" cy="1086936"/>
                <a:chOff x="3999196" y="2679883"/>
                <a:chExt cx="2129753" cy="1086936"/>
              </a:xfrm>
            </p:grpSpPr>
            <p:sp>
              <p:nvSpPr>
                <p:cNvPr id="156" name="圆角矩形 155"/>
                <p:cNvSpPr/>
                <p:nvPr/>
              </p:nvSpPr>
              <p:spPr>
                <a:xfrm>
                  <a:off x="3999196" y="2679883"/>
                  <a:ext cx="2119717" cy="295356"/>
                </a:xfrm>
                <a:prstGeom prst="roundRect">
                  <a:avLst/>
                </a:prstGeom>
                <a:solidFill>
                  <a:schemeClr val="dk1"/>
                </a:solidFill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 dirty="0">
                      <a:ln w="0"/>
                      <a:solidFill>
                        <a:schemeClr val="bg1"/>
                      </a:solidFill>
                    </a:rPr>
                    <a:t>2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个“红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-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红”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trial</a:t>
                  </a:r>
                  <a:endParaRPr lang="zh-CN" altLang="en-US" sz="16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7" name="圆角矩形 156"/>
                <p:cNvSpPr/>
                <p:nvPr/>
              </p:nvSpPr>
              <p:spPr>
                <a:xfrm>
                  <a:off x="4009232" y="3064949"/>
                  <a:ext cx="2119717" cy="295356"/>
                </a:xfrm>
                <a:prstGeom prst="roundRect">
                  <a:avLst/>
                </a:prstGeom>
                <a:solidFill>
                  <a:schemeClr val="dk1"/>
                </a:solidFill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 dirty="0">
                      <a:ln w="0"/>
                      <a:solidFill>
                        <a:schemeClr val="bg1"/>
                      </a:solidFill>
                    </a:rPr>
                    <a:t>2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个“红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-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黄”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trial</a:t>
                  </a:r>
                  <a:endParaRPr lang="zh-CN" altLang="en-US" sz="16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8" name="圆角矩形 157"/>
                <p:cNvSpPr/>
                <p:nvPr/>
              </p:nvSpPr>
              <p:spPr>
                <a:xfrm>
                  <a:off x="3999196" y="3471463"/>
                  <a:ext cx="2119717" cy="295356"/>
                </a:xfrm>
                <a:prstGeom prst="roundRect">
                  <a:avLst/>
                </a:prstGeom>
                <a:solidFill>
                  <a:schemeClr val="dk1"/>
                </a:solidFill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600" b="1" dirty="0">
                      <a:ln w="0"/>
                      <a:solidFill>
                        <a:schemeClr val="bg1"/>
                      </a:solidFill>
                    </a:rPr>
                    <a:t>2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个“红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-</a:t>
                  </a:r>
                  <a:r>
                    <a:rPr lang="zh-CN" altLang="en-US" sz="1600" b="1" dirty="0">
                      <a:ln w="0"/>
                      <a:solidFill>
                        <a:schemeClr val="bg1"/>
                      </a:solidFill>
                    </a:rPr>
                    <a:t>绿</a:t>
                  </a:r>
                  <a:r>
                    <a:rPr lang="zh-CN" altLang="en-US" sz="1600" b="1" dirty="0" smtClean="0">
                      <a:ln w="0"/>
                      <a:solidFill>
                        <a:schemeClr val="bg1"/>
                      </a:solidFill>
                    </a:rPr>
                    <a:t>”</a:t>
                  </a:r>
                  <a:r>
                    <a:rPr lang="en-US" altLang="zh-CN" sz="1600" b="1" dirty="0" smtClean="0">
                      <a:ln w="0"/>
                      <a:solidFill>
                        <a:schemeClr val="bg1"/>
                      </a:solidFill>
                    </a:rPr>
                    <a:t>trial</a:t>
                  </a:r>
                  <a:endParaRPr lang="zh-CN" altLang="en-US" sz="1600" b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96" name="左中括号 195"/>
              <p:cNvSpPr/>
              <p:nvPr/>
            </p:nvSpPr>
            <p:spPr>
              <a:xfrm>
                <a:off x="4446446" y="4920501"/>
                <a:ext cx="210392" cy="868473"/>
              </a:xfrm>
              <a:prstGeom prst="leftBracket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  <p:bldP spid="30" grpId="0" animBg="1"/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0142" y="1948288"/>
            <a:ext cx="10515600" cy="4351338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首先我们定义三个内容条目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&lt;item </a:t>
            </a:r>
            <a:r>
              <a:rPr lang="en-US" altLang="zh-CN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colorwords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/1 = "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红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"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/2 = "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黄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"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/3 = "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绿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"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&lt;/item&gt;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主体程序</a:t>
            </a:r>
            <a:r>
              <a:rPr lang="en-US" altLang="zh-CN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~</a:t>
            </a:r>
            <a:r>
              <a:rPr lang="en-US" altLang="zh-CN" sz="5400" dirty="0">
                <a:latin typeface="方正姚体" panose="02010601030101010101" pitchFamily="2" charset="-122"/>
                <a:ea typeface="方正姚体" panose="02010601030101010101" pitchFamily="2" charset="-122"/>
              </a:rPr>
              <a:t>item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974771" cy="4351338"/>
          </a:xfrm>
        </p:spPr>
        <p:txBody>
          <a:bodyPr>
            <a:normAutofit fontScale="70000" lnSpcReduction="2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颜色一致的刺激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&lt;text redsame&gt;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/items = colorwords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/select = 1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/fontstyle = ("Arial",60ptc)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/txbgcolor = (transparent)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/txcolor = (255, 0, 0)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&lt;/text&gt;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内容占位符 2"/>
          <p:cNvSpPr txBox="1"/>
          <p:nvPr/>
        </p:nvSpPr>
        <p:spPr>
          <a:xfrm>
            <a:off x="5812971" y="1825625"/>
            <a:ext cx="4974771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颜色不一致的刺激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&lt;text redwithyellow&gt;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/items = colorwords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/select = 1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/fontstyle = ("Arial",60ptc)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/txbgcolor = (transparent)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/txcolor = (255, 255, 0)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&lt;/text&gt;</a:t>
            </a:r>
            <a:endPara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145970" y="1825625"/>
            <a:ext cx="1426029" cy="108086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b="1" dirty="0" smtClean="0">
                <a:solidFill>
                  <a:srgbClr val="FF0000"/>
                </a:solidFill>
              </a:rPr>
              <a:t>红</a:t>
            </a:r>
            <a:endParaRPr lang="zh-CN" altLang="en-US" sz="6000" b="1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8948052" y="1836507"/>
            <a:ext cx="1382491" cy="10699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b="1" dirty="0">
                <a:solidFill>
                  <a:srgbClr val="FFFF00"/>
                </a:solidFill>
              </a:rPr>
              <a:t>红</a:t>
            </a:r>
            <a:endParaRPr lang="zh-CN" altLang="en-US" sz="6000" b="1" dirty="0">
              <a:solidFill>
                <a:srgbClr val="FFFF00"/>
              </a:solidFill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主体程序</a:t>
            </a:r>
            <a:r>
              <a:rPr lang="en-US" altLang="zh-CN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~text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4286" y="1825625"/>
            <a:ext cx="4974771" cy="4351338"/>
          </a:xfrm>
        </p:spPr>
        <p:txBody>
          <a:bodyPr>
            <a:normAutofit fontScale="77500" lnSpcReduction="2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颜色一致的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&lt;trial redsame&gt;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/pretrialpause = 500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/validresponse = ("F","J")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/correctresponse = ("F")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stimulusframes=[1=redsame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]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&lt;/trial&gt;</a:t>
            </a:r>
            <a:endPara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内容占位符 2"/>
          <p:cNvSpPr txBox="1"/>
          <p:nvPr/>
        </p:nvSpPr>
        <p:spPr>
          <a:xfrm>
            <a:off x="5998029" y="1825625"/>
            <a:ext cx="59544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颜色不一致的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&lt;trial redwithyellow&gt;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/pretrialpause = 500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/validresponse = ("F","J")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/correctresponse = ("J")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stimulusframes=[1= redwithyellow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]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&lt;/trial&gt;</a:t>
            </a:r>
            <a:endPara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544286" y="421686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主体程序</a:t>
            </a:r>
            <a:r>
              <a:rPr lang="en-US" altLang="zh-CN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~trial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等腰三角形 25"/>
          <p:cNvSpPr/>
          <p:nvPr/>
        </p:nvSpPr>
        <p:spPr>
          <a:xfrm rot="19808258">
            <a:off x="10518465" y="1096366"/>
            <a:ext cx="897088" cy="773352"/>
          </a:xfrm>
          <a:prstGeom prst="triangle">
            <a:avLst/>
          </a:prstGeom>
          <a:solidFill>
            <a:srgbClr val="F04627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584130" y="1139273"/>
            <a:ext cx="884600" cy="884600"/>
          </a:xfrm>
          <a:prstGeom prst="rect">
            <a:avLst/>
          </a:prstGeom>
          <a:solidFill>
            <a:srgbClr val="F04627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584132" y="2059560"/>
            <a:ext cx="884597" cy="884597"/>
          </a:xfrm>
          <a:prstGeom prst="rect">
            <a:avLst/>
          </a:prstGeom>
          <a:solidFill>
            <a:srgbClr val="F2AE3D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584132" y="2979843"/>
            <a:ext cx="884598" cy="884598"/>
          </a:xfrm>
          <a:prstGeom prst="rect">
            <a:avLst/>
          </a:prstGeom>
          <a:solidFill>
            <a:srgbClr val="2EB7B0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584131" y="3900127"/>
            <a:ext cx="884599" cy="884599"/>
          </a:xfrm>
          <a:prstGeom prst="rect">
            <a:avLst/>
          </a:prstGeom>
          <a:solidFill>
            <a:srgbClr val="49B172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584131" y="4820412"/>
            <a:ext cx="884600" cy="884599"/>
          </a:xfrm>
          <a:prstGeom prst="rect">
            <a:avLst/>
          </a:prstGeom>
          <a:solidFill>
            <a:srgbClr val="1E8E9B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500542" y="1139273"/>
            <a:ext cx="5252769" cy="884600"/>
          </a:xfrm>
          <a:prstGeom prst="rect">
            <a:avLst/>
          </a:prstGeom>
          <a:solidFill>
            <a:srgbClr val="F04627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Qualtrics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在线调查系统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500541" y="2059560"/>
            <a:ext cx="5252748" cy="884597"/>
          </a:xfrm>
          <a:prstGeom prst="rect">
            <a:avLst/>
          </a:prstGeom>
          <a:solidFill>
            <a:srgbClr val="F2AE3D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网络基础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&amp; WEB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编程入门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500542" y="2979843"/>
            <a:ext cx="5252753" cy="884598"/>
          </a:xfrm>
          <a:prstGeom prst="rect">
            <a:avLst/>
          </a:prstGeom>
          <a:solidFill>
            <a:srgbClr val="2EB7B0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 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初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阶：</a:t>
            </a:r>
            <a:r>
              <a:rPr lang="zh-CN" altLang="en-US" sz="2400" b="1" noProof="0" dirty="0">
                <a:solidFill>
                  <a:prstClr val="white"/>
                </a:solidFill>
                <a:latin typeface="等线" panose="02010600030101010101" charset="-122"/>
                <a:ea typeface="等线" panose="02010600030101010101" charset="-122"/>
              </a:rPr>
              <a:t>编程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逻辑与基本语法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500541" y="3900127"/>
            <a:ext cx="5252759" cy="884599"/>
          </a:xfrm>
          <a:prstGeom prst="rect">
            <a:avLst/>
          </a:prstGeom>
          <a:solidFill>
            <a:srgbClr val="49B172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进阶：编制完整的实验程序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500543" y="4820412"/>
            <a:ext cx="5252764" cy="884599"/>
          </a:xfrm>
          <a:prstGeom prst="rect">
            <a:avLst/>
          </a:prstGeom>
          <a:solidFill>
            <a:srgbClr val="1E8E9B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Inquisit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 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高阶：随机化与网络施测</a:t>
            </a:r>
            <a:endParaRPr kumimoji="0" lang="zh-CN" altLang="en-US" sz="2400" b="1" i="0" u="none" strike="noStrike" kern="12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  <a:sym typeface="+mn-ea"/>
              </a:rPr>
              <a:t>在线实验与在线调查系统架设实例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7" name="等腰三角形 26"/>
          <p:cNvSpPr/>
          <p:nvPr/>
        </p:nvSpPr>
        <p:spPr>
          <a:xfrm rot="19808258">
            <a:off x="10521642" y="2006195"/>
            <a:ext cx="897088" cy="773352"/>
          </a:xfrm>
          <a:prstGeom prst="triangle">
            <a:avLst/>
          </a:prstGeom>
          <a:solidFill>
            <a:srgbClr val="F2AE3D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8" name="等腰三角形 27"/>
          <p:cNvSpPr/>
          <p:nvPr/>
        </p:nvSpPr>
        <p:spPr>
          <a:xfrm rot="19808258">
            <a:off x="10515275" y="2942164"/>
            <a:ext cx="897088" cy="773352"/>
          </a:xfrm>
          <a:prstGeom prst="triangle">
            <a:avLst/>
          </a:prstGeom>
          <a:solidFill>
            <a:srgbClr val="2EB7B0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9" name="等腰三角形 28"/>
          <p:cNvSpPr/>
          <p:nvPr/>
        </p:nvSpPr>
        <p:spPr>
          <a:xfrm rot="19808258">
            <a:off x="10518452" y="3851993"/>
            <a:ext cx="897088" cy="773352"/>
          </a:xfrm>
          <a:prstGeom prst="triangle">
            <a:avLst/>
          </a:prstGeom>
          <a:solidFill>
            <a:srgbClr val="49B172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0" name="等腰三角形 29"/>
          <p:cNvSpPr/>
          <p:nvPr/>
        </p:nvSpPr>
        <p:spPr>
          <a:xfrm rot="19808258">
            <a:off x="10518452" y="4759662"/>
            <a:ext cx="897088" cy="773352"/>
          </a:xfrm>
          <a:prstGeom prst="triangle">
            <a:avLst/>
          </a:prstGeom>
          <a:solidFill>
            <a:srgbClr val="1E8E9B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806696" y="1141981"/>
            <a:ext cx="2745622" cy="2430680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58875" h="2708000">
                <a:moveTo>
                  <a:pt x="0" y="2498651"/>
                </a:moveTo>
                <a:lnTo>
                  <a:pt x="3058875" y="0"/>
                </a:lnTo>
                <a:lnTo>
                  <a:pt x="3058875" y="985526"/>
                </a:lnTo>
                <a:lnTo>
                  <a:pt x="0" y="2708000"/>
                </a:lnTo>
                <a:lnTo>
                  <a:pt x="0" y="2498651"/>
                </a:lnTo>
                <a:close/>
              </a:path>
            </a:pathLst>
          </a:custGeom>
          <a:solidFill>
            <a:srgbClr val="F04627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3" name="矩形 31"/>
          <p:cNvSpPr/>
          <p:nvPr/>
        </p:nvSpPr>
        <p:spPr>
          <a:xfrm>
            <a:off x="1819414" y="2051810"/>
            <a:ext cx="2736078" cy="1753076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  <a:gd name="connsiteX0-31" fmla="*/ 10633 w 3058875"/>
              <a:gd name="connsiteY0-32" fmla="*/ 1743739 h 2708000"/>
              <a:gd name="connsiteX1-33" fmla="*/ 3058875 w 3058875"/>
              <a:gd name="connsiteY1-34" fmla="*/ 0 h 2708000"/>
              <a:gd name="connsiteX2-35" fmla="*/ 3058875 w 3058875"/>
              <a:gd name="connsiteY2-36" fmla="*/ 985526 h 2708000"/>
              <a:gd name="connsiteX3-37" fmla="*/ 0 w 3058875"/>
              <a:gd name="connsiteY3-38" fmla="*/ 2708000 h 2708000"/>
              <a:gd name="connsiteX4-39" fmla="*/ 10633 w 3058875"/>
              <a:gd name="connsiteY4-40" fmla="*/ 1743739 h 2708000"/>
              <a:gd name="connsiteX0-41" fmla="*/ 0 w 3048242"/>
              <a:gd name="connsiteY0-42" fmla="*/ 1743739 h 1931823"/>
              <a:gd name="connsiteX1-43" fmla="*/ 3048242 w 3048242"/>
              <a:gd name="connsiteY1-44" fmla="*/ 0 h 1931823"/>
              <a:gd name="connsiteX2-45" fmla="*/ 3048242 w 3048242"/>
              <a:gd name="connsiteY2-46" fmla="*/ 985526 h 1931823"/>
              <a:gd name="connsiteX3-47" fmla="*/ 31897 w 3048242"/>
              <a:gd name="connsiteY3-48" fmla="*/ 1931823 h 1931823"/>
              <a:gd name="connsiteX4-49" fmla="*/ 0 w 3048242"/>
              <a:gd name="connsiteY4-50" fmla="*/ 1743739 h 1931823"/>
              <a:gd name="connsiteX0-51" fmla="*/ 10633 w 3058875"/>
              <a:gd name="connsiteY0-52" fmla="*/ 1743739 h 1953088"/>
              <a:gd name="connsiteX1-53" fmla="*/ 3058875 w 3058875"/>
              <a:gd name="connsiteY1-54" fmla="*/ 0 h 1953088"/>
              <a:gd name="connsiteX2-55" fmla="*/ 3058875 w 3058875"/>
              <a:gd name="connsiteY2-56" fmla="*/ 985526 h 1953088"/>
              <a:gd name="connsiteX3-57" fmla="*/ 0 w 3058875"/>
              <a:gd name="connsiteY3-58" fmla="*/ 1953088 h 1953088"/>
              <a:gd name="connsiteX4-59" fmla="*/ 10633 w 3058875"/>
              <a:gd name="connsiteY4-60" fmla="*/ 1743739 h 1953088"/>
              <a:gd name="connsiteX0-61" fmla="*/ 0 w 3048242"/>
              <a:gd name="connsiteY0-62" fmla="*/ 1743739 h 1953088"/>
              <a:gd name="connsiteX1-63" fmla="*/ 3048242 w 3048242"/>
              <a:gd name="connsiteY1-64" fmla="*/ 0 h 1953088"/>
              <a:gd name="connsiteX2-65" fmla="*/ 3048242 w 3048242"/>
              <a:gd name="connsiteY2-66" fmla="*/ 985526 h 1953088"/>
              <a:gd name="connsiteX3-67" fmla="*/ 10632 w 3048242"/>
              <a:gd name="connsiteY3-68" fmla="*/ 1953088 h 1953088"/>
              <a:gd name="connsiteX4-69" fmla="*/ 0 w 3048242"/>
              <a:gd name="connsiteY4-70" fmla="*/ 1743739 h 1953088"/>
              <a:gd name="connsiteX0-71" fmla="*/ 31899 w 3080141"/>
              <a:gd name="connsiteY0-72" fmla="*/ 1743739 h 1953088"/>
              <a:gd name="connsiteX1-73" fmla="*/ 3080141 w 3080141"/>
              <a:gd name="connsiteY1-74" fmla="*/ 0 h 1953088"/>
              <a:gd name="connsiteX2-75" fmla="*/ 3080141 w 3080141"/>
              <a:gd name="connsiteY2-76" fmla="*/ 985526 h 1953088"/>
              <a:gd name="connsiteX3-77" fmla="*/ 0 w 3080141"/>
              <a:gd name="connsiteY3-78" fmla="*/ 1953088 h 1953088"/>
              <a:gd name="connsiteX4-79" fmla="*/ 31899 w 3080141"/>
              <a:gd name="connsiteY4-80" fmla="*/ 1743739 h 1953088"/>
              <a:gd name="connsiteX0-81" fmla="*/ 53164 w 3101406"/>
              <a:gd name="connsiteY0-82" fmla="*/ 1743739 h 1953088"/>
              <a:gd name="connsiteX1-83" fmla="*/ 3101406 w 3101406"/>
              <a:gd name="connsiteY1-84" fmla="*/ 0 h 1953088"/>
              <a:gd name="connsiteX2-85" fmla="*/ 3101406 w 3101406"/>
              <a:gd name="connsiteY2-86" fmla="*/ 985526 h 1953088"/>
              <a:gd name="connsiteX3-87" fmla="*/ 0 w 3101406"/>
              <a:gd name="connsiteY3-88" fmla="*/ 1953088 h 1953088"/>
              <a:gd name="connsiteX4-89" fmla="*/ 53164 w 3101406"/>
              <a:gd name="connsiteY4-90" fmla="*/ 1743739 h 1953088"/>
              <a:gd name="connsiteX0-91" fmla="*/ 0 w 3048242"/>
              <a:gd name="connsiteY0-92" fmla="*/ 1743739 h 1953088"/>
              <a:gd name="connsiteX1-93" fmla="*/ 3048242 w 3048242"/>
              <a:gd name="connsiteY1-94" fmla="*/ 0 h 1953088"/>
              <a:gd name="connsiteX2-95" fmla="*/ 3048242 w 3048242"/>
              <a:gd name="connsiteY2-96" fmla="*/ 985526 h 1953088"/>
              <a:gd name="connsiteX3-97" fmla="*/ 10631 w 3048242"/>
              <a:gd name="connsiteY3-98" fmla="*/ 1953088 h 1953088"/>
              <a:gd name="connsiteX4-99" fmla="*/ 0 w 3048242"/>
              <a:gd name="connsiteY4-100" fmla="*/ 1743739 h 19530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48242" h="1953088">
                <a:moveTo>
                  <a:pt x="0" y="1743739"/>
                </a:moveTo>
                <a:lnTo>
                  <a:pt x="3048242" y="0"/>
                </a:lnTo>
                <a:lnTo>
                  <a:pt x="3048242" y="985526"/>
                </a:lnTo>
                <a:lnTo>
                  <a:pt x="10631" y="1953088"/>
                </a:lnTo>
                <a:lnTo>
                  <a:pt x="0" y="1743739"/>
                </a:lnTo>
                <a:close/>
              </a:path>
            </a:pathLst>
          </a:custGeom>
          <a:solidFill>
            <a:srgbClr val="F2AE3D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4" name="矩形 31"/>
          <p:cNvSpPr/>
          <p:nvPr/>
        </p:nvSpPr>
        <p:spPr>
          <a:xfrm>
            <a:off x="1803503" y="2982333"/>
            <a:ext cx="2755165" cy="1046843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  <a:gd name="connsiteX0-31" fmla="*/ 10633 w 3058875"/>
              <a:gd name="connsiteY0-32" fmla="*/ 1743739 h 2708000"/>
              <a:gd name="connsiteX1-33" fmla="*/ 3058875 w 3058875"/>
              <a:gd name="connsiteY1-34" fmla="*/ 0 h 2708000"/>
              <a:gd name="connsiteX2-35" fmla="*/ 3058875 w 3058875"/>
              <a:gd name="connsiteY2-36" fmla="*/ 985526 h 2708000"/>
              <a:gd name="connsiteX3-37" fmla="*/ 0 w 3058875"/>
              <a:gd name="connsiteY3-38" fmla="*/ 2708000 h 2708000"/>
              <a:gd name="connsiteX4-39" fmla="*/ 10633 w 3058875"/>
              <a:gd name="connsiteY4-40" fmla="*/ 1743739 h 2708000"/>
              <a:gd name="connsiteX0-41" fmla="*/ 0 w 3048242"/>
              <a:gd name="connsiteY0-42" fmla="*/ 1743739 h 1931823"/>
              <a:gd name="connsiteX1-43" fmla="*/ 3048242 w 3048242"/>
              <a:gd name="connsiteY1-44" fmla="*/ 0 h 1931823"/>
              <a:gd name="connsiteX2-45" fmla="*/ 3048242 w 3048242"/>
              <a:gd name="connsiteY2-46" fmla="*/ 985526 h 1931823"/>
              <a:gd name="connsiteX3-47" fmla="*/ 31897 w 3048242"/>
              <a:gd name="connsiteY3-48" fmla="*/ 1931823 h 1931823"/>
              <a:gd name="connsiteX4-49" fmla="*/ 0 w 3048242"/>
              <a:gd name="connsiteY4-50" fmla="*/ 1743739 h 1931823"/>
              <a:gd name="connsiteX0-51" fmla="*/ 0 w 3026977"/>
              <a:gd name="connsiteY0-52" fmla="*/ 999460 h 1931823"/>
              <a:gd name="connsiteX1-53" fmla="*/ 3026977 w 3026977"/>
              <a:gd name="connsiteY1-54" fmla="*/ 0 h 1931823"/>
              <a:gd name="connsiteX2-55" fmla="*/ 3026977 w 3026977"/>
              <a:gd name="connsiteY2-56" fmla="*/ 985526 h 1931823"/>
              <a:gd name="connsiteX3-57" fmla="*/ 10632 w 3026977"/>
              <a:gd name="connsiteY3-58" fmla="*/ 1931823 h 1931823"/>
              <a:gd name="connsiteX4-59" fmla="*/ 0 w 3026977"/>
              <a:gd name="connsiteY4-60" fmla="*/ 999460 h 1931823"/>
              <a:gd name="connsiteX0-61" fmla="*/ 10633 w 3037610"/>
              <a:gd name="connsiteY0-62" fmla="*/ 999460 h 1166279"/>
              <a:gd name="connsiteX1-63" fmla="*/ 3037610 w 3037610"/>
              <a:gd name="connsiteY1-64" fmla="*/ 0 h 1166279"/>
              <a:gd name="connsiteX2-65" fmla="*/ 3037610 w 3037610"/>
              <a:gd name="connsiteY2-66" fmla="*/ 985526 h 1166279"/>
              <a:gd name="connsiteX3-67" fmla="*/ 0 w 3037610"/>
              <a:gd name="connsiteY3-68" fmla="*/ 1166279 h 1166279"/>
              <a:gd name="connsiteX4-69" fmla="*/ 10633 w 3037610"/>
              <a:gd name="connsiteY4-70" fmla="*/ 999460 h 1166279"/>
              <a:gd name="connsiteX0-71" fmla="*/ 0 w 3069507"/>
              <a:gd name="connsiteY0-72" fmla="*/ 956930 h 1166279"/>
              <a:gd name="connsiteX1-73" fmla="*/ 3069507 w 3069507"/>
              <a:gd name="connsiteY1-74" fmla="*/ 0 h 1166279"/>
              <a:gd name="connsiteX2-75" fmla="*/ 3069507 w 3069507"/>
              <a:gd name="connsiteY2-76" fmla="*/ 985526 h 1166279"/>
              <a:gd name="connsiteX3-77" fmla="*/ 31897 w 3069507"/>
              <a:gd name="connsiteY3-78" fmla="*/ 1166279 h 1166279"/>
              <a:gd name="connsiteX4-79" fmla="*/ 0 w 3069507"/>
              <a:gd name="connsiteY4-80" fmla="*/ 956930 h 116627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69507" h="1166279">
                <a:moveTo>
                  <a:pt x="0" y="956930"/>
                </a:moveTo>
                <a:lnTo>
                  <a:pt x="3069507" y="0"/>
                </a:lnTo>
                <a:lnTo>
                  <a:pt x="3069507" y="985526"/>
                </a:lnTo>
                <a:lnTo>
                  <a:pt x="31897" y="1166279"/>
                </a:lnTo>
                <a:lnTo>
                  <a:pt x="0" y="956930"/>
                </a:lnTo>
                <a:close/>
              </a:path>
            </a:pathLst>
          </a:custGeom>
          <a:solidFill>
            <a:srgbClr val="2EB7B0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5" name="矩形 31"/>
          <p:cNvSpPr/>
          <p:nvPr/>
        </p:nvSpPr>
        <p:spPr>
          <a:xfrm>
            <a:off x="1825783" y="3906602"/>
            <a:ext cx="2726535" cy="884600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  <a:gd name="connsiteX0-31" fmla="*/ 10633 w 3058875"/>
              <a:gd name="connsiteY0-32" fmla="*/ 1743739 h 2708000"/>
              <a:gd name="connsiteX1-33" fmla="*/ 3058875 w 3058875"/>
              <a:gd name="connsiteY1-34" fmla="*/ 0 h 2708000"/>
              <a:gd name="connsiteX2-35" fmla="*/ 3058875 w 3058875"/>
              <a:gd name="connsiteY2-36" fmla="*/ 985526 h 2708000"/>
              <a:gd name="connsiteX3-37" fmla="*/ 0 w 3058875"/>
              <a:gd name="connsiteY3-38" fmla="*/ 2708000 h 2708000"/>
              <a:gd name="connsiteX4-39" fmla="*/ 10633 w 3058875"/>
              <a:gd name="connsiteY4-40" fmla="*/ 1743739 h 2708000"/>
              <a:gd name="connsiteX0-41" fmla="*/ 0 w 3048242"/>
              <a:gd name="connsiteY0-42" fmla="*/ 1743739 h 1931823"/>
              <a:gd name="connsiteX1-43" fmla="*/ 3048242 w 3048242"/>
              <a:gd name="connsiteY1-44" fmla="*/ 0 h 1931823"/>
              <a:gd name="connsiteX2-45" fmla="*/ 3048242 w 3048242"/>
              <a:gd name="connsiteY2-46" fmla="*/ 985526 h 1931823"/>
              <a:gd name="connsiteX3-47" fmla="*/ 31897 w 3048242"/>
              <a:gd name="connsiteY3-48" fmla="*/ 1931823 h 1931823"/>
              <a:gd name="connsiteX4-49" fmla="*/ 0 w 3048242"/>
              <a:gd name="connsiteY4-50" fmla="*/ 1743739 h 1931823"/>
              <a:gd name="connsiteX0-51" fmla="*/ 0 w 3026977"/>
              <a:gd name="connsiteY0-52" fmla="*/ 999460 h 1931823"/>
              <a:gd name="connsiteX1-53" fmla="*/ 3026977 w 3026977"/>
              <a:gd name="connsiteY1-54" fmla="*/ 0 h 1931823"/>
              <a:gd name="connsiteX2-55" fmla="*/ 3026977 w 3026977"/>
              <a:gd name="connsiteY2-56" fmla="*/ 985526 h 1931823"/>
              <a:gd name="connsiteX3-57" fmla="*/ 10632 w 3026977"/>
              <a:gd name="connsiteY3-58" fmla="*/ 1931823 h 1931823"/>
              <a:gd name="connsiteX4-59" fmla="*/ 0 w 3026977"/>
              <a:gd name="connsiteY4-60" fmla="*/ 999460 h 1931823"/>
              <a:gd name="connsiteX0-61" fmla="*/ 10633 w 3037610"/>
              <a:gd name="connsiteY0-62" fmla="*/ 999460 h 1166279"/>
              <a:gd name="connsiteX1-63" fmla="*/ 3037610 w 3037610"/>
              <a:gd name="connsiteY1-64" fmla="*/ 0 h 1166279"/>
              <a:gd name="connsiteX2-65" fmla="*/ 3037610 w 3037610"/>
              <a:gd name="connsiteY2-66" fmla="*/ 985526 h 1166279"/>
              <a:gd name="connsiteX3-67" fmla="*/ 0 w 3037610"/>
              <a:gd name="connsiteY3-68" fmla="*/ 1166279 h 1166279"/>
              <a:gd name="connsiteX4-69" fmla="*/ 10633 w 3037610"/>
              <a:gd name="connsiteY4-70" fmla="*/ 999460 h 1166279"/>
              <a:gd name="connsiteX0-71" fmla="*/ 31898 w 3037610"/>
              <a:gd name="connsiteY0-72" fmla="*/ 180753 h 1166279"/>
              <a:gd name="connsiteX1-73" fmla="*/ 3037610 w 3037610"/>
              <a:gd name="connsiteY1-74" fmla="*/ 0 h 1166279"/>
              <a:gd name="connsiteX2-75" fmla="*/ 3037610 w 3037610"/>
              <a:gd name="connsiteY2-76" fmla="*/ 985526 h 1166279"/>
              <a:gd name="connsiteX3-77" fmla="*/ 0 w 3037610"/>
              <a:gd name="connsiteY3-78" fmla="*/ 1166279 h 1166279"/>
              <a:gd name="connsiteX4-79" fmla="*/ 31898 w 3037610"/>
              <a:gd name="connsiteY4-80" fmla="*/ 180753 h 1166279"/>
              <a:gd name="connsiteX0-81" fmla="*/ 10633 w 3016345"/>
              <a:gd name="connsiteY0-82" fmla="*/ 180753 h 985526"/>
              <a:gd name="connsiteX1-83" fmla="*/ 3016345 w 3016345"/>
              <a:gd name="connsiteY1-84" fmla="*/ 0 h 985526"/>
              <a:gd name="connsiteX2-85" fmla="*/ 3016345 w 3016345"/>
              <a:gd name="connsiteY2-86" fmla="*/ 985526 h 985526"/>
              <a:gd name="connsiteX3-87" fmla="*/ 0 w 3016345"/>
              <a:gd name="connsiteY3-88" fmla="*/ 443265 h 985526"/>
              <a:gd name="connsiteX4-89" fmla="*/ 10633 w 3016345"/>
              <a:gd name="connsiteY4-90" fmla="*/ 180753 h 985526"/>
              <a:gd name="connsiteX0-91" fmla="*/ 31898 w 3037610"/>
              <a:gd name="connsiteY0-92" fmla="*/ 180753 h 985526"/>
              <a:gd name="connsiteX1-93" fmla="*/ 3037610 w 3037610"/>
              <a:gd name="connsiteY1-94" fmla="*/ 0 h 985526"/>
              <a:gd name="connsiteX2-95" fmla="*/ 3037610 w 3037610"/>
              <a:gd name="connsiteY2-96" fmla="*/ 985526 h 985526"/>
              <a:gd name="connsiteX3-97" fmla="*/ 0 w 3037610"/>
              <a:gd name="connsiteY3-98" fmla="*/ 379470 h 985526"/>
              <a:gd name="connsiteX4-99" fmla="*/ 31898 w 3037610"/>
              <a:gd name="connsiteY4-100" fmla="*/ 180753 h 98552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37610" h="985526">
                <a:moveTo>
                  <a:pt x="31898" y="180753"/>
                </a:moveTo>
                <a:lnTo>
                  <a:pt x="3037610" y="0"/>
                </a:lnTo>
                <a:lnTo>
                  <a:pt x="3037610" y="985526"/>
                </a:lnTo>
                <a:lnTo>
                  <a:pt x="0" y="379470"/>
                </a:lnTo>
                <a:lnTo>
                  <a:pt x="31898" y="180753"/>
                </a:lnTo>
                <a:close/>
              </a:path>
            </a:pathLst>
          </a:custGeom>
          <a:solidFill>
            <a:srgbClr val="49B172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36" name="矩形 31"/>
          <p:cNvSpPr/>
          <p:nvPr/>
        </p:nvSpPr>
        <p:spPr>
          <a:xfrm>
            <a:off x="1844872" y="4290244"/>
            <a:ext cx="2707447" cy="1419048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  <a:gd name="connsiteX0-31" fmla="*/ 10633 w 3058875"/>
              <a:gd name="connsiteY0-32" fmla="*/ 1743739 h 2708000"/>
              <a:gd name="connsiteX1-33" fmla="*/ 3058875 w 3058875"/>
              <a:gd name="connsiteY1-34" fmla="*/ 0 h 2708000"/>
              <a:gd name="connsiteX2-35" fmla="*/ 3058875 w 3058875"/>
              <a:gd name="connsiteY2-36" fmla="*/ 985526 h 2708000"/>
              <a:gd name="connsiteX3-37" fmla="*/ 0 w 3058875"/>
              <a:gd name="connsiteY3-38" fmla="*/ 2708000 h 2708000"/>
              <a:gd name="connsiteX4-39" fmla="*/ 10633 w 3058875"/>
              <a:gd name="connsiteY4-40" fmla="*/ 1743739 h 2708000"/>
              <a:gd name="connsiteX0-41" fmla="*/ 0 w 3048242"/>
              <a:gd name="connsiteY0-42" fmla="*/ 1743739 h 1931823"/>
              <a:gd name="connsiteX1-43" fmla="*/ 3048242 w 3048242"/>
              <a:gd name="connsiteY1-44" fmla="*/ 0 h 1931823"/>
              <a:gd name="connsiteX2-45" fmla="*/ 3048242 w 3048242"/>
              <a:gd name="connsiteY2-46" fmla="*/ 985526 h 1931823"/>
              <a:gd name="connsiteX3-47" fmla="*/ 31897 w 3048242"/>
              <a:gd name="connsiteY3-48" fmla="*/ 1931823 h 1931823"/>
              <a:gd name="connsiteX4-49" fmla="*/ 0 w 3048242"/>
              <a:gd name="connsiteY4-50" fmla="*/ 1743739 h 1931823"/>
              <a:gd name="connsiteX0-51" fmla="*/ 0 w 3026977"/>
              <a:gd name="connsiteY0-52" fmla="*/ 999460 h 1931823"/>
              <a:gd name="connsiteX1-53" fmla="*/ 3026977 w 3026977"/>
              <a:gd name="connsiteY1-54" fmla="*/ 0 h 1931823"/>
              <a:gd name="connsiteX2-55" fmla="*/ 3026977 w 3026977"/>
              <a:gd name="connsiteY2-56" fmla="*/ 985526 h 1931823"/>
              <a:gd name="connsiteX3-57" fmla="*/ 10632 w 3026977"/>
              <a:gd name="connsiteY3-58" fmla="*/ 1931823 h 1931823"/>
              <a:gd name="connsiteX4-59" fmla="*/ 0 w 3026977"/>
              <a:gd name="connsiteY4-60" fmla="*/ 999460 h 1931823"/>
              <a:gd name="connsiteX0-61" fmla="*/ 10633 w 3037610"/>
              <a:gd name="connsiteY0-62" fmla="*/ 999460 h 1166279"/>
              <a:gd name="connsiteX1-63" fmla="*/ 3037610 w 3037610"/>
              <a:gd name="connsiteY1-64" fmla="*/ 0 h 1166279"/>
              <a:gd name="connsiteX2-65" fmla="*/ 3037610 w 3037610"/>
              <a:gd name="connsiteY2-66" fmla="*/ 985526 h 1166279"/>
              <a:gd name="connsiteX3-67" fmla="*/ 0 w 3037610"/>
              <a:gd name="connsiteY3-68" fmla="*/ 1166279 h 1166279"/>
              <a:gd name="connsiteX4-69" fmla="*/ 10633 w 3037610"/>
              <a:gd name="connsiteY4-70" fmla="*/ 999460 h 1166279"/>
              <a:gd name="connsiteX0-71" fmla="*/ 21266 w 3037610"/>
              <a:gd name="connsiteY0-72" fmla="*/ 0 h 1761703"/>
              <a:gd name="connsiteX1-73" fmla="*/ 3037610 w 3037610"/>
              <a:gd name="connsiteY1-74" fmla="*/ 595424 h 1761703"/>
              <a:gd name="connsiteX2-75" fmla="*/ 3037610 w 3037610"/>
              <a:gd name="connsiteY2-76" fmla="*/ 1580950 h 1761703"/>
              <a:gd name="connsiteX3-77" fmla="*/ 0 w 3037610"/>
              <a:gd name="connsiteY3-78" fmla="*/ 1761703 h 1761703"/>
              <a:gd name="connsiteX4-79" fmla="*/ 21266 w 3037610"/>
              <a:gd name="connsiteY4-80" fmla="*/ 0 h 1761703"/>
              <a:gd name="connsiteX0-81" fmla="*/ 0 w 3016344"/>
              <a:gd name="connsiteY0-82" fmla="*/ 0 h 1580950"/>
              <a:gd name="connsiteX1-83" fmla="*/ 3016344 w 3016344"/>
              <a:gd name="connsiteY1-84" fmla="*/ 595424 h 1580950"/>
              <a:gd name="connsiteX2-85" fmla="*/ 3016344 w 3016344"/>
              <a:gd name="connsiteY2-86" fmla="*/ 1580950 h 1580950"/>
              <a:gd name="connsiteX3-87" fmla="*/ 10632 w 3016344"/>
              <a:gd name="connsiteY3-88" fmla="*/ 230614 h 1580950"/>
              <a:gd name="connsiteX4-89" fmla="*/ 0 w 3016344"/>
              <a:gd name="connsiteY4-90" fmla="*/ 0 h 15809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16344" h="1580950">
                <a:moveTo>
                  <a:pt x="0" y="0"/>
                </a:moveTo>
                <a:lnTo>
                  <a:pt x="3016344" y="595424"/>
                </a:lnTo>
                <a:lnTo>
                  <a:pt x="3016344" y="1580950"/>
                </a:lnTo>
                <a:lnTo>
                  <a:pt x="10632" y="230614"/>
                </a:lnTo>
                <a:lnTo>
                  <a:pt x="0" y="0"/>
                </a:lnTo>
                <a:close/>
              </a:path>
            </a:pathLst>
          </a:custGeom>
          <a:solidFill>
            <a:srgbClr val="1E8E9B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4760616" y="1315760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94530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C94530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4760616" y="2242508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B9843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CB9843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4765379" y="3169558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E9F9F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E9F9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760616" y="4061591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39B6C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39B6C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68809" y="2726604"/>
            <a:ext cx="2519917" cy="2519917"/>
          </a:xfrm>
          <a:prstGeom prst="ellipse">
            <a:avLst/>
          </a:prstGeom>
          <a:solidFill>
            <a:srgbClr val="042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4760616" y="5021859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217F8D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5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17F8D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7" t="30457" r="38537" b="28925"/>
          <a:stretch>
            <a:fillRect/>
          </a:stretch>
        </p:blipFill>
        <p:spPr>
          <a:xfrm>
            <a:off x="456657" y="3108780"/>
            <a:ext cx="1738888" cy="17388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6814" y="1690688"/>
            <a:ext cx="10918371" cy="4351338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Stroop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判断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block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200" dirty="0">
                <a:latin typeface="仿宋" panose="02010609060101010101" pitchFamily="49" charset="-122"/>
                <a:ea typeface="仿宋" panose="02010609060101010101" pitchFamily="49" charset="-122"/>
              </a:rPr>
              <a:t>&lt;block colorjudgeblk&gt;</a:t>
            </a:r>
            <a:endParaRPr lang="en-US" altLang="zh-CN" sz="22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200" dirty="0">
                <a:latin typeface="仿宋" panose="02010609060101010101" pitchFamily="49" charset="-122"/>
                <a:ea typeface="仿宋" panose="02010609060101010101" pitchFamily="49" charset="-122"/>
              </a:rPr>
              <a:t>	/screencolor = (0,0,0)</a:t>
            </a:r>
            <a:endParaRPr lang="en-US" altLang="zh-CN" sz="22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200" dirty="0">
                <a:latin typeface="仿宋" panose="02010609060101010101" pitchFamily="49" charset="-122"/>
                <a:ea typeface="仿宋" panose="02010609060101010101" pitchFamily="49" charset="-122"/>
              </a:rPr>
              <a:t>	/blockfeedback = (meanlatency,correct)</a:t>
            </a:r>
            <a:endParaRPr lang="en-US" altLang="zh-CN" sz="22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200" dirty="0">
                <a:latin typeface="仿宋" panose="02010609060101010101" pitchFamily="49" charset="-122"/>
                <a:ea typeface="仿宋" panose="02010609060101010101" pitchFamily="49" charset="-122"/>
              </a:rPr>
              <a:t>	/trials = [1-18 = noreplacenorepeat(redsame, yellowsame, greensame, redwithyellow, redwithgreen, yellowwithred, yellowwithgreen, greenwithred, greenwithyellow)]</a:t>
            </a:r>
            <a:endParaRPr lang="en-US" altLang="zh-CN" sz="22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sz="2200" dirty="0">
                <a:latin typeface="仿宋" panose="02010609060101010101" pitchFamily="49" charset="-122"/>
                <a:ea typeface="仿宋" panose="02010609060101010101" pitchFamily="49" charset="-122"/>
              </a:rPr>
              <a:t>&lt;/block</a:t>
            </a:r>
            <a:r>
              <a:rPr lang="en-US" altLang="zh-CN" sz="22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en-US" altLang="zh-CN" sz="22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altLang="zh-CN" sz="22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endParaRPr lang="en-US" altLang="zh-CN" sz="22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551973" y="270857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主体程序</a:t>
            </a:r>
            <a:r>
              <a:rPr lang="en-US" altLang="zh-CN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~block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5007" y="112877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latin typeface="方正姚体" panose="02010601030101010101" pitchFamily="2" charset="-122"/>
                <a:ea typeface="方正姚体" panose="02010601030101010101" pitchFamily="2" charset="-122"/>
              </a:rPr>
              <a:t>呈现</a:t>
            </a:r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注视点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9372" y="1383260"/>
            <a:ext cx="10515600" cy="4351338"/>
          </a:xfrm>
        </p:spPr>
        <p:txBody>
          <a:bodyPr>
            <a:normAutofit fontScale="62500" lnSpcReduction="2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在呈现真正的刺激之前，我们一般要呈现一个注视点，让被试先集中注意力在注视点上，然后再呈现刺激，那么意味着在一个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中要呈现两种刺激，先呈现注视点，再呈现真正的刺激。那么，我们要做如下改动：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&lt;text fixation&gt;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/items = 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“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+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”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/fontstyle = ("Arial", 80ptc)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/txbgcolor = (transparent)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/txcolor = (255,255,255)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&lt;/text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5652" y="33684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dirty="0">
                <a:latin typeface="方正姚体" panose="02010601030101010101" pitchFamily="2" charset="-122"/>
                <a:ea typeface="方正姚体" panose="02010601030101010101" pitchFamily="2" charset="-122"/>
              </a:rPr>
              <a:t>呈现</a:t>
            </a:r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注视点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在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中也要做一步改变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&lt;trial redsame&gt;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/pretrialpause = 500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/validresponse = ("F","J")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/correctresponse = ("F")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stimulustimes</a:t>
            </a:r>
            <a:r>
              <a:rPr lang="en-US" altLang="zh-CN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=[</a:t>
            </a:r>
            <a:r>
              <a:rPr lang="en-US" altLang="zh-CN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1=fixation</a:t>
            </a:r>
            <a:r>
              <a:rPr lang="zh-CN" altLang="en-US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；</a:t>
            </a:r>
            <a:r>
              <a:rPr lang="en-US" altLang="zh-CN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500=redsame</a:t>
            </a:r>
            <a:r>
              <a:rPr lang="en-US" altLang="zh-CN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]</a:t>
            </a:r>
            <a:endParaRPr lang="en-US" altLang="zh-CN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&lt;/trial&gt;</a:t>
            </a: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0570" y="296939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随机呈现注视点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597869" y="433810"/>
            <a:ext cx="5101159" cy="224676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&lt;values&gt;</a:t>
            </a:r>
            <a:endParaRPr lang="zh-CN" altLang="en-US" sz="20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  /fixationtime = 0</a:t>
            </a:r>
            <a:endParaRPr lang="zh-CN" altLang="en-US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&lt;/values&gt;</a:t>
            </a:r>
            <a:endParaRPr lang="zh-CN" altLang="en-US" sz="20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&lt;expressions&gt;</a:t>
            </a:r>
            <a:endParaRPr lang="zh-CN" altLang="en-US" sz="20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  /generaterandom = ceil(rand(400,600))</a:t>
            </a:r>
            <a:endParaRPr lang="zh-CN" altLang="en-US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&lt;/expressions&gt;</a:t>
            </a:r>
            <a:endParaRPr lang="zh-CN" altLang="en-US" sz="20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4964" y="2101106"/>
            <a:ext cx="12947015" cy="40925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&lt;trial evennumbertrial&gt;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 pretrialpause = 500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 validresponse = ("F","J")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 correctresponse = ("F")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 correctmessage = (correcttxt,300)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 errormessage = (errortxt,300)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/ontrialbegin = [values.fixationtime = expressions.generaterandom]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/ontrialbegin =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[trial.evennumbertrial.insertstimulustime(text.fixationtxt, 0)]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/ontrialbegin = [trial.evennumbertrial.insertstimulustime(text.evennumbertxt,values.fixationtime)]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/ontrialend = [trial.evennumbertrial.clearstimulusframes()]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&lt;/trial&gt;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被试在每个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里做了反应，但并不知道是否正确作答了，这个时候就需要给被试一个反馈，告诉他作对了没有！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&lt;text correctmsg&gt;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/items = correctmsg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/select = 1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/fontstyle = ("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楷体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", 60ptc, false, false, false, false, 5, 1)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/txcolor = (255,255,255)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	/txbgcolor = (0, 0, 0)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&lt;/text&gt;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正确</a:t>
            </a:r>
            <a:r>
              <a:rPr lang="en-US" altLang="zh-CN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/</a:t>
            </a:r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错误反馈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6617" y="0"/>
            <a:ext cx="10515600" cy="1325563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上节回顾：</a:t>
            </a:r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在</a:t>
            </a:r>
            <a:r>
              <a:rPr lang="en-US" altLang="zh-CN" dirty="0" err="1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Github</a:t>
            </a:r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部署你的静态网页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30471" y="1094730"/>
            <a:ext cx="1128285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en-US" altLang="zh-CN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en-US" altLang="zh-CN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zh-CN" altLang="en-US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lang="zh-CN" altLang="en-US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浏览器输入</a:t>
            </a:r>
            <a:r>
              <a:rPr lang="en-US" altLang="zh-CN" sz="2400" kern="100" dirty="0">
                <a:ln>
                  <a:solidFill>
                    <a:srgbClr val="0070C0"/>
                  </a:solidFill>
                </a:ln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https://</a:t>
            </a:r>
            <a:r>
              <a:rPr lang="zh-CN" altLang="en-US" sz="2400" kern="100" dirty="0">
                <a:ln>
                  <a:solidFill>
                    <a:srgbClr val="0070C0"/>
                  </a:solidFill>
                </a:ln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用户名</a:t>
            </a:r>
            <a:r>
              <a:rPr lang="en-US" altLang="zh-CN" sz="2400" kern="100" dirty="0">
                <a:ln>
                  <a:solidFill>
                    <a:srgbClr val="0070C0"/>
                  </a:solidFill>
                </a:ln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.github.io/demo/</a:t>
            </a:r>
            <a:r>
              <a:rPr lang="zh-CN" altLang="en-US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即可访问你的主页</a:t>
            </a:r>
            <a:r>
              <a:rPr lang="zh-CN" altLang="en-US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；</a:t>
            </a:r>
            <a:endParaRPr lang="en-US" altLang="zh-CN" sz="2400" kern="100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r>
              <a:rPr lang="en-US" altLang="zh-CN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比如</a:t>
            </a:r>
            <a:r>
              <a:rPr lang="zh-CN" altLang="en-US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我的用户名是</a:t>
            </a:r>
            <a:r>
              <a:rPr lang="en-US" altLang="zh-CN" sz="2400" kern="1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liqiqi-</a:t>
            </a:r>
            <a:r>
              <a:rPr lang="en-US" altLang="zh-CN" sz="2400" kern="100" dirty="0" err="1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ios</a:t>
            </a:r>
            <a:r>
              <a:rPr lang="zh-CN" altLang="en-US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，那么我的主页地址为</a:t>
            </a:r>
            <a:r>
              <a:rPr lang="zh-CN" altLang="en-US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：</a:t>
            </a:r>
            <a:endParaRPr lang="en-US" altLang="zh-CN" sz="2400" kern="100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lvl="0" algn="just">
              <a:spcAft>
                <a:spcPts val="0"/>
              </a:spcAft>
            </a:pPr>
            <a:r>
              <a:rPr lang="en-US" altLang="zh-CN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400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hlinkClick r:id="rId1"/>
              </a:rPr>
              <a:t>https</a:t>
            </a:r>
            <a:r>
              <a:rPr lang="en-US" altLang="zh-CN" sz="2400" kern="1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hlinkClick r:id="rId1"/>
              </a:rPr>
              <a:t>://liqiqi-ios.github.io/demo</a:t>
            </a:r>
            <a:r>
              <a:rPr lang="en-US" altLang="zh-CN" sz="2400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  <a:hlinkClick r:id="rId1"/>
              </a:rPr>
              <a:t>/</a:t>
            </a:r>
            <a:endParaRPr lang="en-US" altLang="zh-CN" sz="2400" kern="100" dirty="0" smtClean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 </a:t>
            </a:r>
            <a:r>
              <a:rPr lang="zh-CN" altLang="zh-CN" sz="2400" kern="1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大家</a:t>
            </a:r>
            <a:r>
              <a:rPr lang="zh-CN" altLang="zh-CN" sz="2400" kern="100" dirty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就可以通过这个网址来访问你的实验主页了！</a:t>
            </a:r>
            <a:endParaRPr lang="zh-CN" altLang="zh-CN" sz="2400" kern="100" dirty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909698" y="2918914"/>
            <a:ext cx="6638290" cy="40239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1737" y="-29030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附</a:t>
            </a:r>
            <a:r>
              <a:rPr lang="en-US" altLang="zh-CN" sz="4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1:</a:t>
            </a:r>
            <a:r>
              <a:rPr lang="zh-CN" altLang="en-US" sz="4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部署你的</a:t>
            </a:r>
            <a:r>
              <a:rPr lang="en-US" altLang="zh-CN" sz="4000" dirty="0" err="1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Inquisit</a:t>
            </a:r>
            <a:r>
              <a:rPr lang="en-US" altLang="zh-CN" sz="4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Web</a:t>
            </a:r>
            <a:endParaRPr lang="zh-CN" altLang="en-US" sz="4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426" y="1921234"/>
            <a:ext cx="7055071" cy="489586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41737" y="717731"/>
            <a:ext cx="118425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4. </a:t>
            </a:r>
            <a:r>
              <a:rPr kumimoji="0" lang="zh-CN" altLang="en-US" sz="1800" b="0" i="0" u="none" strike="noStrike" kern="1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这时会询问你的程序是托管在</a:t>
            </a:r>
            <a:r>
              <a:rPr kumimoji="0" lang="en-US" altLang="zh-CN" sz="1800" b="0" i="0" u="none" strike="noStrike" kern="1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Inquisit</a:t>
            </a:r>
            <a:r>
              <a:rPr kumimoji="0" lang="zh-CN" altLang="en-US" sz="1800" b="0" i="0" u="none" strike="noStrike" kern="1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还是其他服务器，我们选择：</a:t>
            </a:r>
            <a:r>
              <a:rPr kumimoji="0" lang="en-US" altLang="zh-CN" sz="1800" b="0" i="0" u="none" strike="noStrike" kern="1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My script is hosted on millisecond.com</a:t>
            </a:r>
            <a:endParaRPr kumimoji="0" lang="en-US" altLang="zh-CN" sz="1800" b="0" i="0" u="none" strike="noStrike" kern="1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5. </a:t>
            </a:r>
            <a:r>
              <a:rPr kumimoji="0" lang="zh-CN" altLang="en-US" sz="1800" b="0" i="0" u="none" strike="noStrike" kern="1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kumimoji="0" lang="en-US" altLang="zh-CN" sz="1800" b="0" i="0" u="none" strike="noStrike" kern="1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Script Name </a:t>
            </a:r>
            <a:r>
              <a:rPr kumimoji="0" lang="zh-CN" altLang="en-US" sz="1800" b="0" i="0" u="none" strike="noStrike" kern="1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区域填写脚本名字</a:t>
            </a:r>
            <a:r>
              <a:rPr kumimoji="0" lang="en-US" altLang="zh-CN" sz="1800" b="0" i="0" u="none" strike="noStrike" kern="1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,</a:t>
            </a:r>
            <a:r>
              <a:rPr kumimoji="0" lang="zh-CN" altLang="en-US" sz="1800" b="0" i="0" u="none" strike="noStrike" kern="1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在</a:t>
            </a:r>
            <a:r>
              <a:rPr kumimoji="0" lang="en-US" altLang="zh-CN" sz="1800" b="0" i="0" u="none" strike="noStrike" kern="1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Upload from your computer</a:t>
            </a:r>
            <a:r>
              <a:rPr kumimoji="0" lang="zh-CN" altLang="en-US" sz="1800" b="0" i="0" u="none" strike="noStrike" kern="1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处单击</a:t>
            </a:r>
            <a:r>
              <a:rPr kumimoji="0" lang="en-US" altLang="zh-CN" sz="1800" b="0" i="0" u="none" strike="noStrike" kern="1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Browse Files</a:t>
            </a:r>
            <a:r>
              <a:rPr kumimoji="0" lang="zh-CN" altLang="en-US" sz="1800" b="0" i="0" u="none" strike="noStrike" kern="1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，从本地选取代码文件</a:t>
            </a:r>
            <a:endParaRPr kumimoji="0" lang="en-US" altLang="zh-CN" sz="1800" b="0" i="0" u="none" strike="noStrike" kern="1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  </a:t>
            </a:r>
            <a:r>
              <a:rPr kumimoji="0" lang="zh-CN" altLang="en-US" sz="1800" b="0" i="0" u="none" strike="noStrike" kern="1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注意：此时页面会处于刷新的状态，有点慢，需要稍等片刻</a:t>
            </a:r>
            <a:endParaRPr kumimoji="0" lang="en-US" altLang="zh-CN" sz="1800" b="0" i="0" u="none" strike="noStrike" kern="10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6. </a:t>
            </a:r>
            <a:r>
              <a:rPr kumimoji="0" lang="zh-CN" altLang="en-US" sz="1800" b="0" i="0" u="none" strike="noStrike" kern="1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单击</a:t>
            </a:r>
            <a:r>
              <a:rPr kumimoji="0" lang="en-US" altLang="zh-CN" sz="1800" b="0" i="0" u="none" strike="noStrike" kern="1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Upload</a:t>
            </a:r>
            <a:r>
              <a:rPr kumimoji="0" lang="zh-CN" altLang="en-US" sz="1800" b="0" i="0" u="none" strike="noStrike" kern="1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选项，默认</a:t>
            </a:r>
            <a:r>
              <a:rPr kumimoji="0" lang="en-US" altLang="zh-CN" sz="1800" b="0" i="0" u="none" strike="noStrike" kern="1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Select the start script</a:t>
            </a:r>
            <a:r>
              <a:rPr kumimoji="0" lang="zh-CN" altLang="en-US" sz="1800" b="0" i="0" u="none" strike="noStrike" kern="1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处为我们刚刚上传的代码文件，单击</a:t>
            </a:r>
            <a:r>
              <a:rPr kumimoji="0" lang="en-US" altLang="zh-CN" sz="1800" b="0" i="0" u="none" strike="noStrike" kern="1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Next</a:t>
            </a:r>
            <a:endParaRPr kumimoji="0" lang="zh-CN" altLang="zh-CN" sz="1800" b="0" i="0" u="none" strike="noStrike" kern="1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3748545" y="3115214"/>
            <a:ext cx="2510365" cy="393775"/>
          </a:xfrm>
          <a:prstGeom prst="ellipse">
            <a:avLst/>
          </a:prstGeom>
          <a:solidFill>
            <a:srgbClr val="FF0000">
              <a:alpha val="1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4028090" y="4966157"/>
            <a:ext cx="583326" cy="393775"/>
          </a:xfrm>
          <a:prstGeom prst="ellipse">
            <a:avLst/>
          </a:prstGeom>
          <a:solidFill>
            <a:srgbClr val="FF0000">
              <a:alpha val="1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4669005" y="4974040"/>
            <a:ext cx="509967" cy="393775"/>
          </a:xfrm>
          <a:prstGeom prst="ellipse">
            <a:avLst/>
          </a:prstGeom>
          <a:solidFill>
            <a:srgbClr val="FF0000">
              <a:alpha val="1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6147019" y="6423326"/>
            <a:ext cx="509967" cy="393775"/>
          </a:xfrm>
          <a:prstGeom prst="ellipse">
            <a:avLst/>
          </a:prstGeom>
          <a:solidFill>
            <a:srgbClr val="FF0000">
              <a:alpha val="16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6022427" y="1598941"/>
            <a:ext cx="5724058" cy="3926826"/>
            <a:chOff x="6022427" y="1325563"/>
            <a:chExt cx="5724058" cy="392682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2427" y="1325563"/>
              <a:ext cx="5724058" cy="3926826"/>
            </a:xfrm>
            <a:prstGeom prst="rect">
              <a:avLst/>
            </a:prstGeom>
          </p:spPr>
        </p:pic>
        <p:sp>
          <p:nvSpPr>
            <p:cNvPr id="17" name="矩形 16"/>
            <p:cNvSpPr/>
            <p:nvPr/>
          </p:nvSpPr>
          <p:spPr>
            <a:xfrm>
              <a:off x="6022427" y="1325563"/>
              <a:ext cx="4582289" cy="204952"/>
            </a:xfrm>
            <a:prstGeom prst="rect">
              <a:avLst/>
            </a:prstGeom>
            <a:solidFill>
              <a:srgbClr val="FF0000">
                <a:alpha val="30196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89" y="5525767"/>
            <a:ext cx="8602275" cy="9812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89" y="1686618"/>
            <a:ext cx="5117806" cy="3364195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64704" y="-14980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上节回顾</a:t>
            </a:r>
            <a:r>
              <a:rPr lang="zh-CN" altLang="en-US" sz="4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：部署你的</a:t>
            </a:r>
            <a:r>
              <a:rPr lang="en-US" altLang="zh-CN" sz="4000" dirty="0" err="1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Inquisit</a:t>
            </a:r>
            <a:r>
              <a:rPr lang="en-US" altLang="zh-CN" sz="4000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Web</a:t>
            </a:r>
            <a:endParaRPr lang="zh-CN" altLang="en-US" sz="4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64704" y="943404"/>
            <a:ext cx="1121332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从我们的</a:t>
            </a:r>
            <a:r>
              <a:rPr lang="en-US" altLang="zh-CN" sz="2000" b="1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html</a:t>
            </a:r>
            <a:r>
              <a:rPr lang="zh-CN" altLang="en-US" sz="2000" b="1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实验主页，链接到</a:t>
            </a:r>
            <a:r>
              <a:rPr lang="en-US" altLang="zh-CN" sz="2000" b="1" kern="100" dirty="0" err="1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Inquisit</a:t>
            </a:r>
            <a:r>
              <a:rPr lang="en-US" altLang="zh-CN" sz="2000" b="1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 web </a:t>
            </a:r>
            <a:r>
              <a:rPr lang="zh-CN" altLang="en-US" sz="2000" b="1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实验程序，只需要在按钮背后放上刚刚的</a:t>
            </a:r>
            <a:r>
              <a:rPr lang="en-US" altLang="zh-CN" sz="2000" b="1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URL</a:t>
            </a:r>
            <a:r>
              <a:rPr lang="zh-CN" altLang="en-US" sz="2000" b="1" kern="1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即可！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683394" y="3368715"/>
            <a:ext cx="1460718" cy="60790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3" name="直接箭头连接符 2"/>
          <p:cNvCxnSpPr/>
          <p:nvPr/>
        </p:nvCxnSpPr>
        <p:spPr>
          <a:xfrm flipH="1">
            <a:off x="1418898" y="3994040"/>
            <a:ext cx="1" cy="212834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683394" y="6122385"/>
            <a:ext cx="4582289" cy="204952"/>
          </a:xfrm>
          <a:prstGeom prst="rect">
            <a:avLst/>
          </a:prstGeom>
          <a:solidFill>
            <a:srgbClr val="FF0000">
              <a:alpha val="3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5261631" y="4388973"/>
            <a:ext cx="2092983" cy="18358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0554" y="121378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本节内容概览</a:t>
            </a:r>
            <a:endParaRPr lang="zh-CN" altLang="en-US" sz="4000" b="1" dirty="0">
              <a:solidFill>
                <a:schemeClr val="bg1"/>
              </a:solidFill>
              <a:latin typeface="+mn-lt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0554" y="1456400"/>
            <a:ext cx="3987146" cy="4105341"/>
          </a:xfrm>
        </p:spPr>
        <p:txBody>
          <a:bodyPr>
            <a:noAutofit/>
          </a:bodyPr>
          <a:lstStyle/>
          <a:p>
            <a:pPr algn="just">
              <a:lnSpc>
                <a:spcPts val="5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实例</a:t>
            </a: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：心理旋转任务</a:t>
            </a:r>
            <a:endParaRPr lang="en-US" altLang="zh-CN" sz="24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just">
              <a:lnSpc>
                <a:spcPts val="5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新的刺激类型</a:t>
            </a:r>
            <a:endParaRPr lang="en-US" altLang="zh-CN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just">
              <a:lnSpc>
                <a:spcPts val="5000"/>
              </a:lnSpc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Trial</a:t>
            </a:r>
            <a:r>
              <a:rPr lang="zh-CN" altLang="en-US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中空白时间控制</a:t>
            </a:r>
            <a:endParaRPr lang="en-US" altLang="zh-CN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just">
              <a:lnSpc>
                <a:spcPts val="5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完善实验结构</a:t>
            </a:r>
            <a:endParaRPr lang="en-US" altLang="zh-CN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just">
              <a:lnSpc>
                <a:spcPts val="5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被试平衡设计</a:t>
            </a:r>
            <a:endParaRPr lang="en-US" altLang="zh-CN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73600" y="1421541"/>
            <a:ext cx="7226300" cy="3494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55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实例</a:t>
            </a: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：内隐联想实验（</a:t>
            </a: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Implicit Attitude Test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24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just">
              <a:lnSpc>
                <a:spcPts val="55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IAT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实验简介</a:t>
            </a:r>
            <a:endParaRPr lang="en-US" altLang="zh-CN" sz="24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just">
              <a:lnSpc>
                <a:spcPts val="55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定义背景刺激</a:t>
            </a:r>
            <a:endParaRPr lang="en-US" altLang="zh-CN" sz="24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just">
              <a:lnSpc>
                <a:spcPts val="55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强制正确回答</a:t>
            </a:r>
            <a:endParaRPr lang="en-US" altLang="zh-CN" sz="24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just">
              <a:lnSpc>
                <a:spcPts val="55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基于反应时实现较为复杂的变量计算</a:t>
            </a:r>
            <a:endParaRPr lang="en-US" altLang="zh-CN" sz="24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8883" y="191704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实例</a:t>
            </a:r>
            <a:r>
              <a:rPr lang="en-US" altLang="zh-CN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1</a:t>
            </a:r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：</a:t>
            </a:r>
            <a:r>
              <a:rPr lang="en-US" altLang="zh-CN" sz="5400" dirty="0" err="1" smtClean="0">
                <a:latin typeface="方正姚体" panose="02010601030101010101" pitchFamily="2" charset="-122"/>
                <a:ea typeface="方正姚体" panose="02010601030101010101" pitchFamily="2" charset="-122"/>
              </a:rPr>
              <a:t>Inquisit</a:t>
            </a:r>
            <a:r>
              <a:rPr lang="en-US" altLang="zh-CN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 </a:t>
            </a:r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编写心理旋转任务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8"/>
            <a:ext cx="11198772" cy="4351338"/>
          </a:xfrm>
        </p:spPr>
        <p:txBody>
          <a:bodyPr>
            <a:normAutofit fontScale="85000"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心理旋转任务的编程原理：</a:t>
            </a:r>
            <a:endPara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随机给被试呈现经过旋转的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Normal R 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和 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Mirror R, 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让被试进行判断，如果是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Normal R 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按“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F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”键，如果是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Mirror R 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按“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J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”键。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任务描述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：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呈现指导语，完成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10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个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的练习，完成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48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个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的正式实验。练习和正式实验中，先随机呈现一段时间的注视点，随后空白一段时间，再呈现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200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毫秒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NR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或者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MR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，再呈现一段时间的空白让被试做出反应，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结束进入下一个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trail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0554" y="172178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上</a:t>
            </a:r>
            <a:r>
              <a:rPr lang="zh-CN" altLang="en-US" sz="4000" b="1" dirty="0" smtClean="0">
                <a:solidFill>
                  <a:schemeClr val="bg1"/>
                </a:solidFill>
                <a:latin typeface="+mn-lt"/>
                <a:ea typeface="黑体" panose="02010609060101010101" pitchFamily="49" charset="-122"/>
              </a:rPr>
              <a:t>节回顾</a:t>
            </a:r>
            <a:endParaRPr lang="zh-CN" altLang="en-US" sz="4000" b="1" dirty="0">
              <a:solidFill>
                <a:schemeClr val="bg1"/>
              </a:solidFill>
              <a:latin typeface="+mn-lt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0554" y="1290351"/>
            <a:ext cx="10515600" cy="4351338"/>
          </a:xfrm>
        </p:spPr>
        <p:txBody>
          <a:bodyPr>
            <a:normAutofit fontScale="85000" lnSpcReduction="2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指导语的三种方式（自定义、</a:t>
            </a: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&lt;instruct&gt;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、网页型指导语）</a:t>
            </a:r>
            <a:endParaRPr lang="en-US" altLang="zh-CN" sz="24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Trial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中的时间控制</a:t>
            </a:r>
            <a:endParaRPr lang="en-US" altLang="zh-CN" sz="24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默认值设置 </a:t>
            </a: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&lt;defaults&gt;</a:t>
            </a:r>
            <a:endParaRPr lang="en-US" altLang="zh-CN" sz="24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自定义变量和表达式</a:t>
            </a:r>
            <a:endParaRPr lang="en-US" altLang="zh-CN" sz="20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&lt;values&gt;</a:t>
            </a:r>
            <a:endParaRPr lang="en-US" altLang="zh-CN" sz="2000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&lt;expressions&gt;</a:t>
            </a:r>
            <a:endParaRPr lang="en-US" altLang="zh-CN" sz="2000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注视点呈现时间随机化</a:t>
            </a:r>
            <a:endParaRPr lang="en-US" altLang="zh-CN" sz="2000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部署</a:t>
            </a:r>
            <a:r>
              <a:rPr lang="en-US" altLang="zh-CN" sz="2400" b="1" dirty="0" err="1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Inquisit</a:t>
            </a: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Web</a:t>
            </a:r>
            <a:endParaRPr lang="en-US" altLang="zh-CN" sz="24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部署</a:t>
            </a:r>
            <a:r>
              <a:rPr lang="en-US" altLang="zh-CN" sz="2400" b="1" dirty="0" err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</a:t>
            </a:r>
            <a:r>
              <a:rPr lang="en-US" altLang="zh-CN" sz="2400" b="1" dirty="0" err="1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ithub</a:t>
            </a:r>
            <a:r>
              <a:rPr lang="en-US" altLang="zh-CN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静态网页</a:t>
            </a:r>
            <a:endParaRPr lang="en-US" altLang="zh-CN" sz="2400" b="1" dirty="0" smtClean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8427" y="16805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5400" dirty="0" err="1" smtClean="0">
                <a:latin typeface="方正姚体" panose="02010601030101010101" pitchFamily="2" charset="-122"/>
                <a:ea typeface="方正姚体" panose="02010601030101010101" pitchFamily="2" charset="-122"/>
              </a:rPr>
              <a:t>Inquisit</a:t>
            </a:r>
            <a:r>
              <a:rPr lang="en-US" altLang="zh-CN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 </a:t>
            </a:r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编写心理旋转任务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999" y="2023706"/>
            <a:ext cx="1644869" cy="164486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427" y="3811819"/>
            <a:ext cx="1644869" cy="164486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999" y="3811822"/>
            <a:ext cx="1644869" cy="164486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571" y="3811820"/>
            <a:ext cx="1644869" cy="16448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600" y="2047356"/>
            <a:ext cx="1642331" cy="164233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490" y="3834200"/>
            <a:ext cx="1644869" cy="164486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0062" y="3834200"/>
            <a:ext cx="1644869" cy="164486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634" y="3834199"/>
            <a:ext cx="1644869" cy="164486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340567" y="1549954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Normal </a:t>
            </a:r>
            <a:r>
              <a:rPr lang="en-US" altLang="zh-CN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R</a:t>
            </a:r>
            <a:r>
              <a:rPr lang="zh-CN" altLang="en-US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：每隔</a:t>
            </a:r>
            <a:r>
              <a:rPr lang="en-US" altLang="zh-CN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15</a:t>
            </a:r>
            <a:r>
              <a:rPr lang="zh-CN" altLang="en-US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度旋转一次，共</a:t>
            </a:r>
            <a:r>
              <a:rPr lang="en-US" altLang="zh-CN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24</a:t>
            </a:r>
            <a:r>
              <a:rPr lang="zh-CN" altLang="en-US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个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834251" y="1549954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Mirror R</a:t>
            </a:r>
            <a:r>
              <a:rPr lang="zh-CN" altLang="en-US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：每隔</a:t>
            </a:r>
            <a:r>
              <a:rPr lang="en-US" altLang="zh-CN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15</a:t>
            </a:r>
            <a:r>
              <a:rPr lang="zh-CN" altLang="en-US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度旋转一次，共</a:t>
            </a:r>
            <a:r>
              <a:rPr lang="en-US" altLang="zh-CN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24</a:t>
            </a:r>
            <a:r>
              <a:rPr lang="zh-CN" altLang="en-US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个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56863" y="553337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旋转</a:t>
            </a:r>
            <a:r>
              <a:rPr lang="en-US" altLang="zh-CN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15</a:t>
            </a:r>
            <a:r>
              <a:rPr lang="zh-CN" altLang="en-US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度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688581" y="553973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旋转</a:t>
            </a:r>
            <a:r>
              <a:rPr lang="en-US" altLang="zh-CN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90</a:t>
            </a:r>
            <a:r>
              <a:rPr lang="zh-CN" altLang="en-US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度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420299" y="5533373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旋转</a:t>
            </a:r>
            <a:r>
              <a:rPr lang="en-US" altLang="zh-CN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180</a:t>
            </a:r>
            <a:r>
              <a:rPr lang="zh-CN" altLang="en-US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度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918856" y="555702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旋转</a:t>
            </a:r>
            <a:r>
              <a:rPr lang="en-US" altLang="zh-CN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15</a:t>
            </a:r>
            <a:r>
              <a:rPr lang="zh-CN" altLang="en-US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度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650574" y="556338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旋转</a:t>
            </a:r>
            <a:r>
              <a:rPr lang="en-US" altLang="zh-CN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90</a:t>
            </a:r>
            <a:r>
              <a:rPr lang="zh-CN" altLang="en-US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度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0382292" y="5557023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旋转</a:t>
            </a:r>
            <a:r>
              <a:rPr lang="en-US" altLang="zh-CN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180</a:t>
            </a:r>
            <a:r>
              <a:rPr lang="zh-CN" altLang="en-US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度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3834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5400" dirty="0" err="1" smtClean="0">
                <a:latin typeface="方正姚体" panose="02010601030101010101" pitchFamily="2" charset="-122"/>
                <a:ea typeface="方正姚体" panose="02010601030101010101" pitchFamily="2" charset="-122"/>
              </a:rPr>
              <a:t>Inquisit</a:t>
            </a:r>
            <a:r>
              <a:rPr lang="en-US" altLang="zh-CN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 </a:t>
            </a:r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编写心理旋转任务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89589" y="1686583"/>
            <a:ext cx="8787963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心理旋转任务的新挑战</a:t>
            </a: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：</a:t>
            </a:r>
            <a:endPara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、如何呈现图片类刺激 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&lt;picture&gt;&lt;/picture&gt;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、如何在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中加入空白时间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&lt;shape&gt;&lt;/shape&gt;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3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、多个模块，分别呈现不同的指导语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4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、被试平衡设计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0" y="3916"/>
            <a:ext cx="12192000" cy="52322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心理旋转任务：程序逻辑</a:t>
            </a:r>
            <a:endParaRPr kumimoji="0" lang="zh-CN" altLang="en-US" sz="2800" b="1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47" name="直接箭头连接符 46"/>
          <p:cNvCxnSpPr/>
          <p:nvPr/>
        </p:nvCxnSpPr>
        <p:spPr>
          <a:xfrm flipV="1">
            <a:off x="679054" y="5815024"/>
            <a:ext cx="10916484" cy="12593"/>
          </a:xfrm>
          <a:prstGeom prst="straightConnector1">
            <a:avLst/>
          </a:prstGeom>
          <a:ln w="38100">
            <a:prstDash val="dash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588259" y="5869040"/>
            <a:ext cx="10889038" cy="369332"/>
          </a:xfrm>
          <a:prstGeom prst="rect">
            <a:avLst/>
          </a:prstGeom>
          <a:noFill/>
          <a:ln>
            <a:noFill/>
            <a:headEnd type="none" w="med" len="med"/>
            <a:tailEnd type="triangle" w="med" len="med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Experiment               Block                            Trial                             Stimulus                             Item          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79054" y="2009821"/>
            <a:ext cx="886585" cy="1918471"/>
          </a:xfrm>
          <a:prstGeom prst="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 smtClean="0">
                <a:ln w="0"/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实验</a:t>
            </a:r>
            <a:endParaRPr kumimoji="0" lang="zh-CN" altLang="en-US" sz="1600" b="1" i="0" u="none" strike="noStrike" kern="1200" cap="none" spc="0" normalizeH="0" baseline="0" noProof="0" dirty="0">
              <a:ln w="0"/>
              <a:solidFill>
                <a:schemeClr val="tx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4493228" y="1021762"/>
            <a:ext cx="2136172" cy="464609"/>
          </a:xfrm>
          <a:prstGeom prst="round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默认指导语  </a:t>
            </a:r>
            <a:r>
              <a:rPr lang="en-US" altLang="zh-CN" sz="1600" b="1" noProof="0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&lt;page&gt;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2672522" y="1021763"/>
            <a:ext cx="1467451" cy="464609"/>
          </a:xfrm>
          <a:prstGeom prst="round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 smtClean="0">
                <a:ln w="0"/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指导语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5" name="直接箭头连接符 4"/>
          <p:cNvCxnSpPr>
            <a:stCxn id="20" idx="3"/>
            <a:endCxn id="22" idx="1"/>
          </p:cNvCxnSpPr>
          <p:nvPr/>
        </p:nvCxnSpPr>
        <p:spPr>
          <a:xfrm flipV="1">
            <a:off x="1565639" y="1254068"/>
            <a:ext cx="1106883" cy="1714989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11" name="直接箭头连接符 10"/>
          <p:cNvCxnSpPr>
            <a:stCxn id="20" idx="3"/>
            <a:endCxn id="99" idx="1"/>
          </p:cNvCxnSpPr>
          <p:nvPr/>
        </p:nvCxnSpPr>
        <p:spPr>
          <a:xfrm>
            <a:off x="1565639" y="2969057"/>
            <a:ext cx="1106881" cy="178663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50" name="直接箭头连接符 49"/>
          <p:cNvCxnSpPr>
            <a:stCxn id="22" idx="3"/>
            <a:endCxn id="25" idx="1"/>
          </p:cNvCxnSpPr>
          <p:nvPr/>
        </p:nvCxnSpPr>
        <p:spPr>
          <a:xfrm flipV="1">
            <a:off x="4139973" y="1254067"/>
            <a:ext cx="353255" cy="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85" name="圆角矩形 84"/>
          <p:cNvSpPr/>
          <p:nvPr/>
        </p:nvSpPr>
        <p:spPr>
          <a:xfrm>
            <a:off x="2672520" y="2084684"/>
            <a:ext cx="1467451" cy="743898"/>
          </a:xfrm>
          <a:prstGeom prst="round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 smtClean="0">
                <a:ln w="0"/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实验前练习</a:t>
            </a:r>
            <a:endParaRPr kumimoji="0" lang="zh-CN" altLang="en-US" sz="1600" b="1" i="0" u="none" strike="noStrike" kern="1200" cap="none" spc="0" normalizeH="0" baseline="0" noProof="0" dirty="0">
              <a:ln w="0"/>
              <a:solidFill>
                <a:schemeClr val="tx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91" name="直接箭头连接符 90"/>
          <p:cNvCxnSpPr>
            <a:stCxn id="20" idx="3"/>
            <a:endCxn id="85" idx="1"/>
          </p:cNvCxnSpPr>
          <p:nvPr/>
        </p:nvCxnSpPr>
        <p:spPr>
          <a:xfrm flipV="1">
            <a:off x="1565639" y="2456633"/>
            <a:ext cx="1106881" cy="512424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99" name="圆角矩形 98"/>
          <p:cNvSpPr/>
          <p:nvPr/>
        </p:nvSpPr>
        <p:spPr>
          <a:xfrm>
            <a:off x="2672520" y="4383738"/>
            <a:ext cx="1467451" cy="743898"/>
          </a:xfrm>
          <a:prstGeom prst="round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正式实验</a:t>
            </a:r>
            <a:endParaRPr kumimoji="0" lang="zh-CN" altLang="en-US" sz="1600" b="1" i="0" u="none" strike="noStrike" kern="1200" cap="none" spc="0" normalizeH="0" baseline="0" noProof="0" dirty="0">
              <a:ln w="0"/>
              <a:solidFill>
                <a:schemeClr val="tx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11" name="圆角矩形 110"/>
          <p:cNvSpPr/>
          <p:nvPr/>
        </p:nvSpPr>
        <p:spPr>
          <a:xfrm>
            <a:off x="2672520" y="3403472"/>
            <a:ext cx="1467451" cy="477436"/>
          </a:xfrm>
          <a:prstGeom prst="round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休息一下</a:t>
            </a:r>
            <a:endParaRPr lang="en-US" altLang="zh-CN" sz="1600" b="1" dirty="0" smtClean="0">
              <a:ln w="0"/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112" name="直接箭头连接符 111"/>
          <p:cNvCxnSpPr>
            <a:stCxn id="20" idx="3"/>
            <a:endCxn id="111" idx="1"/>
          </p:cNvCxnSpPr>
          <p:nvPr/>
        </p:nvCxnSpPr>
        <p:spPr>
          <a:xfrm>
            <a:off x="1565639" y="2969057"/>
            <a:ext cx="1106881" cy="673133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127" name="文本框 126"/>
          <p:cNvSpPr txBox="1"/>
          <p:nvPr/>
        </p:nvSpPr>
        <p:spPr>
          <a:xfrm>
            <a:off x="564612" y="6279795"/>
            <a:ext cx="9796767" cy="369332"/>
          </a:xfrm>
          <a:prstGeom prst="rect">
            <a:avLst/>
          </a:prstGeom>
          <a:noFill/>
          <a:ln>
            <a:noFill/>
            <a:headEnd type="none" w="med" len="med"/>
            <a:tailEnd type="triangle" w="med" len="med"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				</a:t>
            </a:r>
            <a:r>
              <a:rPr lang="en-US" altLang="zh-CN" b="1" dirty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  <a:t> </a:t>
            </a:r>
            <a:r>
              <a:rPr lang="en-US" altLang="zh-CN" b="1" dirty="0" smtClean="0">
                <a:solidFill>
                  <a:prstClr val="black"/>
                </a:solidFill>
                <a:latin typeface="等线" panose="02010600030101010101" charset="-122"/>
                <a:ea typeface="等线" panose="02010600030101010101" charset="-122"/>
              </a:rPr>
              <a:t>            </a:t>
            </a:r>
            <a:r>
              <a:rPr kumimoji="0" lang="en-US" altLang="zh-CN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Page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36" name="圆角矩形 135"/>
          <p:cNvSpPr/>
          <p:nvPr/>
        </p:nvSpPr>
        <p:spPr>
          <a:xfrm>
            <a:off x="4513126" y="1915509"/>
            <a:ext cx="2116274" cy="437991"/>
          </a:xfrm>
          <a:prstGeom prst="round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5</a:t>
            </a:r>
            <a:r>
              <a:rPr lang="zh-CN" altLang="en-US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个</a:t>
            </a:r>
            <a:r>
              <a:rPr lang="en-US" altLang="zh-CN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Normal </a:t>
            </a:r>
            <a:r>
              <a:rPr kumimoji="0" lang="en-US" altLang="zh-CN" sz="1600" b="1" i="0" u="none" strike="noStrike" kern="1200" cap="none" spc="0" normalizeH="0" baseline="0" noProof="0" dirty="0" smtClean="0">
                <a:ln w="0"/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trial</a:t>
            </a:r>
            <a:endParaRPr kumimoji="0" lang="zh-CN" altLang="en-US" sz="1600" b="1" i="0" u="none" strike="noStrike" kern="1200" cap="none" spc="0" normalizeH="0" baseline="0" noProof="0" dirty="0">
              <a:ln w="0"/>
              <a:solidFill>
                <a:schemeClr val="tx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137" name="直接箭头连接符 136"/>
          <p:cNvCxnSpPr>
            <a:stCxn id="85" idx="3"/>
            <a:endCxn id="136" idx="1"/>
          </p:cNvCxnSpPr>
          <p:nvPr/>
        </p:nvCxnSpPr>
        <p:spPr>
          <a:xfrm flipV="1">
            <a:off x="4139971" y="2134505"/>
            <a:ext cx="373155" cy="32212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138" name="圆角矩形 137"/>
          <p:cNvSpPr/>
          <p:nvPr/>
        </p:nvSpPr>
        <p:spPr>
          <a:xfrm>
            <a:off x="4513126" y="2506454"/>
            <a:ext cx="2116274" cy="462603"/>
          </a:xfrm>
          <a:prstGeom prst="round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5</a:t>
            </a:r>
            <a:r>
              <a:rPr lang="zh-CN" altLang="en-US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个</a:t>
            </a:r>
            <a:r>
              <a:rPr lang="en-US" altLang="zh-CN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Mirror trial</a:t>
            </a:r>
            <a:endParaRPr lang="en-US" altLang="zh-CN" sz="1600" b="1" dirty="0" smtClean="0">
              <a:ln w="0"/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139" name="直接箭头连接符 138"/>
          <p:cNvCxnSpPr>
            <a:stCxn id="85" idx="3"/>
            <a:endCxn id="138" idx="1"/>
          </p:cNvCxnSpPr>
          <p:nvPr/>
        </p:nvCxnSpPr>
        <p:spPr>
          <a:xfrm>
            <a:off x="4139971" y="2456633"/>
            <a:ext cx="373155" cy="281123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149" name="圆角矩形 148"/>
          <p:cNvSpPr/>
          <p:nvPr/>
        </p:nvSpPr>
        <p:spPr>
          <a:xfrm>
            <a:off x="4513126" y="4219416"/>
            <a:ext cx="2116274" cy="437991"/>
          </a:xfrm>
          <a:prstGeom prst="round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5</a:t>
            </a:r>
            <a:r>
              <a:rPr lang="zh-CN" altLang="en-US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个</a:t>
            </a:r>
            <a:r>
              <a:rPr lang="en-US" altLang="zh-CN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Normal </a:t>
            </a:r>
            <a:r>
              <a:rPr kumimoji="0" lang="en-US" altLang="zh-CN" sz="1600" b="1" i="0" u="none" strike="noStrike" kern="1200" cap="none" spc="0" normalizeH="0" baseline="0" noProof="0" dirty="0" smtClean="0">
                <a:ln w="0"/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trial</a:t>
            </a:r>
            <a:endParaRPr kumimoji="0" lang="zh-CN" altLang="en-US" sz="1600" b="1" i="0" u="none" strike="noStrike" kern="1200" cap="none" spc="0" normalizeH="0" baseline="0" noProof="0" dirty="0">
              <a:ln w="0"/>
              <a:solidFill>
                <a:schemeClr val="tx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151" name="直接箭头连接符 150"/>
          <p:cNvCxnSpPr>
            <a:stCxn id="99" idx="3"/>
            <a:endCxn id="149" idx="1"/>
          </p:cNvCxnSpPr>
          <p:nvPr/>
        </p:nvCxnSpPr>
        <p:spPr>
          <a:xfrm flipV="1">
            <a:off x="4139971" y="4438412"/>
            <a:ext cx="373155" cy="317275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152" name="圆角矩形 151"/>
          <p:cNvSpPr/>
          <p:nvPr/>
        </p:nvSpPr>
        <p:spPr>
          <a:xfrm>
            <a:off x="4513126" y="4810361"/>
            <a:ext cx="2116274" cy="462603"/>
          </a:xfrm>
          <a:prstGeom prst="round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5</a:t>
            </a:r>
            <a:r>
              <a:rPr lang="zh-CN" altLang="en-US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个</a:t>
            </a:r>
            <a:r>
              <a:rPr lang="en-US" altLang="zh-CN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Mirror trial</a:t>
            </a:r>
            <a:endParaRPr lang="en-US" altLang="zh-CN" sz="1600" b="1" dirty="0" smtClean="0">
              <a:ln w="0"/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153" name="直接箭头连接符 152"/>
          <p:cNvCxnSpPr>
            <a:stCxn id="99" idx="3"/>
            <a:endCxn id="152" idx="1"/>
          </p:cNvCxnSpPr>
          <p:nvPr/>
        </p:nvCxnSpPr>
        <p:spPr>
          <a:xfrm>
            <a:off x="4139971" y="4755687"/>
            <a:ext cx="373155" cy="285976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159" name="圆角矩形 158"/>
          <p:cNvSpPr/>
          <p:nvPr/>
        </p:nvSpPr>
        <p:spPr>
          <a:xfrm>
            <a:off x="4493228" y="3396553"/>
            <a:ext cx="2136172" cy="464609"/>
          </a:xfrm>
          <a:prstGeom prst="round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默认指导语  </a:t>
            </a:r>
            <a:r>
              <a:rPr lang="en-US" altLang="zh-CN" sz="1600" b="1" noProof="0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&lt;page&gt;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cxnSp>
        <p:nvCxnSpPr>
          <p:cNvPr id="160" name="直接箭头连接符 159"/>
          <p:cNvCxnSpPr>
            <a:endCxn id="159" idx="1"/>
          </p:cNvCxnSpPr>
          <p:nvPr/>
        </p:nvCxnSpPr>
        <p:spPr>
          <a:xfrm flipV="1">
            <a:off x="4139973" y="3628858"/>
            <a:ext cx="353255" cy="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167" name="圆角矩形 166"/>
          <p:cNvSpPr/>
          <p:nvPr/>
        </p:nvSpPr>
        <p:spPr>
          <a:xfrm>
            <a:off x="9264910" y="1915604"/>
            <a:ext cx="2116274" cy="437991"/>
          </a:xfrm>
          <a:prstGeom prst="round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24</a:t>
            </a:r>
            <a:r>
              <a:rPr lang="zh-CN" altLang="en-US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个内容条目</a:t>
            </a:r>
            <a:endParaRPr kumimoji="0" lang="zh-CN" altLang="en-US" sz="1600" b="1" i="0" u="none" strike="noStrike" kern="1200" cap="none" spc="0" normalizeH="0" baseline="0" noProof="0" dirty="0">
              <a:ln w="0"/>
              <a:solidFill>
                <a:schemeClr val="tx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  <p:sp>
        <p:nvSpPr>
          <p:cNvPr id="168" name="圆角矩形 167"/>
          <p:cNvSpPr/>
          <p:nvPr/>
        </p:nvSpPr>
        <p:spPr>
          <a:xfrm>
            <a:off x="9264910" y="2514432"/>
            <a:ext cx="2116274" cy="462603"/>
          </a:xfrm>
          <a:prstGeom prst="round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24</a:t>
            </a:r>
            <a:r>
              <a:rPr lang="zh-CN" altLang="en-US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个内容条目</a:t>
            </a:r>
            <a:endParaRPr lang="en-US" altLang="zh-CN" sz="1600" b="1" dirty="0" smtClean="0">
              <a:ln w="0"/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cxnSp>
        <p:nvCxnSpPr>
          <p:cNvPr id="169" name="直接箭头连接符 168"/>
          <p:cNvCxnSpPr>
            <a:stCxn id="136" idx="3"/>
            <a:endCxn id="167" idx="1"/>
          </p:cNvCxnSpPr>
          <p:nvPr/>
        </p:nvCxnSpPr>
        <p:spPr>
          <a:xfrm>
            <a:off x="6629400" y="2134505"/>
            <a:ext cx="2635510" cy="95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175" name="直接箭头连接符 174"/>
          <p:cNvCxnSpPr>
            <a:stCxn id="138" idx="3"/>
            <a:endCxn id="168" idx="1"/>
          </p:cNvCxnSpPr>
          <p:nvPr/>
        </p:nvCxnSpPr>
        <p:spPr>
          <a:xfrm>
            <a:off x="6629400" y="2737756"/>
            <a:ext cx="2635510" cy="7978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176" name="圆角矩形 175"/>
          <p:cNvSpPr/>
          <p:nvPr/>
        </p:nvSpPr>
        <p:spPr>
          <a:xfrm>
            <a:off x="9264910" y="4227298"/>
            <a:ext cx="2116274" cy="437991"/>
          </a:xfrm>
          <a:prstGeom prst="round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CN" sz="1600" b="1" dirty="0">
                <a:ln w="0"/>
                <a:solidFill>
                  <a:schemeClr val="tx1"/>
                </a:solidFill>
              </a:rPr>
              <a:t>24</a:t>
            </a:r>
            <a:r>
              <a:rPr lang="zh-CN" altLang="en-US" sz="1600" b="1" dirty="0">
                <a:ln w="0"/>
                <a:solidFill>
                  <a:schemeClr val="tx1"/>
                </a:solidFill>
              </a:rPr>
              <a:t>个内容条目</a:t>
            </a:r>
            <a:endParaRPr lang="en-US" altLang="zh-CN" sz="1600" b="1" dirty="0">
              <a:ln w="0"/>
              <a:solidFill>
                <a:schemeClr val="tx1"/>
              </a:solidFill>
            </a:endParaRPr>
          </a:p>
        </p:txBody>
      </p:sp>
      <p:sp>
        <p:nvSpPr>
          <p:cNvPr id="177" name="圆角矩形 176"/>
          <p:cNvSpPr/>
          <p:nvPr/>
        </p:nvSpPr>
        <p:spPr>
          <a:xfrm>
            <a:off x="9264910" y="4810360"/>
            <a:ext cx="2116274" cy="462603"/>
          </a:xfrm>
          <a:prstGeom prst="round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CN" sz="1600" b="1" dirty="0">
                <a:ln w="0"/>
                <a:solidFill>
                  <a:schemeClr val="tx1"/>
                </a:solidFill>
              </a:rPr>
              <a:t>24</a:t>
            </a:r>
            <a:r>
              <a:rPr lang="zh-CN" altLang="en-US" sz="1600" b="1" dirty="0">
                <a:ln w="0"/>
                <a:solidFill>
                  <a:schemeClr val="tx1"/>
                </a:solidFill>
              </a:rPr>
              <a:t>个内容条目</a:t>
            </a:r>
            <a:endParaRPr lang="en-US" altLang="zh-CN" sz="1600" b="1" dirty="0">
              <a:ln w="0"/>
              <a:solidFill>
                <a:schemeClr val="tx1"/>
              </a:solidFill>
            </a:endParaRPr>
          </a:p>
        </p:txBody>
      </p:sp>
      <p:cxnSp>
        <p:nvCxnSpPr>
          <p:cNvPr id="178" name="直接箭头连接符 177"/>
          <p:cNvCxnSpPr>
            <a:stCxn id="149" idx="3"/>
            <a:endCxn id="176" idx="1"/>
          </p:cNvCxnSpPr>
          <p:nvPr/>
        </p:nvCxnSpPr>
        <p:spPr>
          <a:xfrm>
            <a:off x="6629400" y="4438412"/>
            <a:ext cx="2635510" cy="7882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184" name="直接箭头连接符 183"/>
          <p:cNvCxnSpPr>
            <a:stCxn id="152" idx="3"/>
            <a:endCxn id="177" idx="1"/>
          </p:cNvCxnSpPr>
          <p:nvPr/>
        </p:nvCxnSpPr>
        <p:spPr>
          <a:xfrm flipV="1">
            <a:off x="6629400" y="5041662"/>
            <a:ext cx="2635510" cy="1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sp>
        <p:nvSpPr>
          <p:cNvPr id="185" name="圆角矩形 184"/>
          <p:cNvSpPr/>
          <p:nvPr/>
        </p:nvSpPr>
        <p:spPr>
          <a:xfrm>
            <a:off x="6866704" y="2506454"/>
            <a:ext cx="2116274" cy="462603"/>
          </a:xfrm>
          <a:prstGeom prst="round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Mirror R </a:t>
            </a:r>
            <a:r>
              <a:rPr lang="zh-CN" altLang="en-US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图片刺激</a:t>
            </a:r>
            <a:endParaRPr lang="en-US" altLang="zh-CN" sz="1600" b="1" dirty="0" smtClean="0">
              <a:ln w="0"/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87" name="圆角矩形 186"/>
          <p:cNvSpPr/>
          <p:nvPr/>
        </p:nvSpPr>
        <p:spPr>
          <a:xfrm>
            <a:off x="6866704" y="4810360"/>
            <a:ext cx="2116274" cy="462603"/>
          </a:xfrm>
          <a:prstGeom prst="round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Mirror R </a:t>
            </a:r>
            <a:r>
              <a:rPr lang="zh-CN" altLang="en-US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图片刺激</a:t>
            </a:r>
            <a:endParaRPr lang="en-US" altLang="zh-CN" sz="1600" b="1" dirty="0" smtClean="0">
              <a:ln w="0"/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88" name="圆角矩形 187"/>
          <p:cNvSpPr/>
          <p:nvPr/>
        </p:nvSpPr>
        <p:spPr>
          <a:xfrm>
            <a:off x="6866704" y="4223879"/>
            <a:ext cx="2116274" cy="462603"/>
          </a:xfrm>
          <a:prstGeom prst="round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Normal R </a:t>
            </a:r>
            <a:r>
              <a:rPr lang="zh-CN" altLang="en-US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图片刺激</a:t>
            </a:r>
            <a:endParaRPr lang="en-US" altLang="zh-CN" sz="1600" b="1" dirty="0" smtClean="0">
              <a:ln w="0"/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sp>
        <p:nvSpPr>
          <p:cNvPr id="189" name="圆角矩形 188"/>
          <p:cNvSpPr/>
          <p:nvPr/>
        </p:nvSpPr>
        <p:spPr>
          <a:xfrm>
            <a:off x="6866704" y="1911086"/>
            <a:ext cx="2116274" cy="462603"/>
          </a:xfrm>
          <a:prstGeom prst="roundRect">
            <a:avLst/>
          </a:prstGeom>
          <a:ln>
            <a:headEnd type="none" w="med" len="med"/>
            <a:tailEnd type="triangle" w="med" len="med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Normal R </a:t>
            </a:r>
            <a:r>
              <a:rPr lang="zh-CN" altLang="en-US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rPr>
              <a:t>图片刺激</a:t>
            </a:r>
            <a:endParaRPr lang="en-US" altLang="zh-CN" sz="1600" b="1" dirty="0" smtClean="0">
              <a:ln w="0"/>
              <a:solidFill>
                <a:schemeClr val="tx1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  <p:bldP spid="22" grpId="0" animBg="1"/>
      <p:bldP spid="85" grpId="0" animBg="1"/>
      <p:bldP spid="99" grpId="0" animBg="1"/>
      <p:bldP spid="111" grpId="0" animBg="1"/>
      <p:bldP spid="136" grpId="0" animBg="1"/>
      <p:bldP spid="138" grpId="0" animBg="1"/>
      <p:bldP spid="149" grpId="0" animBg="1"/>
      <p:bldP spid="152" grpId="0" animBg="1"/>
      <p:bldP spid="159" grpId="0" animBg="1"/>
      <p:bldP spid="167" grpId="0" animBg="1"/>
      <p:bldP spid="168" grpId="0" animBg="1"/>
      <p:bldP spid="176" grpId="0" animBg="1"/>
      <p:bldP spid="177" grpId="0" animBg="1"/>
      <p:bldP spid="185" grpId="0" animBg="1"/>
      <p:bldP spid="187" grpId="0" animBg="1"/>
      <p:bldP spid="188" grpId="0" animBg="1"/>
      <p:bldP spid="18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8883" y="9711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1. </a:t>
            </a:r>
            <a:r>
              <a:rPr lang="zh-CN" altLang="en-US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呈现图片刺激</a:t>
            </a:r>
            <a:endParaRPr lang="zh-CN" altLang="en-US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4181" y="1965974"/>
            <a:ext cx="8559363" cy="5222492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&lt;picture </a:t>
            </a:r>
            <a:r>
              <a:rPr lang="en-US" altLang="zh-CN" sz="18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picturename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/erase = true of false //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在试次结束后是否擦除图片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/</a:t>
            </a:r>
            <a:r>
              <a:rPr lang="en-US" altLang="zh-CN" sz="18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hposition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= x // 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水平基准点，如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50%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，其他单位包括</a:t>
            </a:r>
            <a:r>
              <a:rPr lang="en-US" altLang="zh-CN" sz="1800" dirty="0" err="1">
                <a:latin typeface="仿宋" panose="02010609060101010101" pitchFamily="49" charset="-122"/>
                <a:ea typeface="仿宋" panose="02010609060101010101" pitchFamily="49" charset="-122"/>
              </a:rPr>
              <a:t>px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, </a:t>
            </a:r>
            <a:r>
              <a:rPr lang="en-US" altLang="zh-CN" sz="1800" dirty="0" err="1">
                <a:latin typeface="仿宋" panose="02010609060101010101" pitchFamily="49" charset="-122"/>
                <a:ea typeface="仿宋" panose="02010609060101010101" pitchFamily="49" charset="-122"/>
              </a:rPr>
              <a:t>pt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, </a:t>
            </a:r>
            <a:r>
              <a:rPr lang="en-US" altLang="zh-CN" sz="18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pct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等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/</a:t>
            </a:r>
            <a:r>
              <a:rPr lang="en-US" altLang="zh-CN" sz="18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vposition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= y // 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垂直基准点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 /</a:t>
            </a:r>
            <a:r>
              <a:rPr lang="en-US" altLang="zh-CN" sz="1800" dirty="0" err="1">
                <a:latin typeface="仿宋" panose="02010609060101010101" pitchFamily="49" charset="-122"/>
                <a:ea typeface="仿宋" panose="02010609060101010101" pitchFamily="49" charset="-122"/>
              </a:rPr>
              <a:t>halign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 = alignment //center, left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或者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right</a:t>
            </a:r>
            <a:endParaRPr lang="en-US" altLang="zh-CN" sz="1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/</a:t>
            </a:r>
            <a:r>
              <a:rPr lang="en-US" altLang="zh-CN" sz="18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valigh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= alignment </a:t>
            </a: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// center, left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或者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right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/items = </a:t>
            </a:r>
            <a:r>
              <a:rPr lang="en-US" altLang="zh-CN" sz="18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itemname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or (“item1”,”item2”..) //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条目内容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/position = (</a:t>
            </a:r>
            <a:r>
              <a:rPr lang="en-US" altLang="zh-CN" sz="18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x,y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) //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设置图片显示中心的位置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/select = integer //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选择条目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/size = (width, height)//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单位参见</a:t>
            </a:r>
            <a:r>
              <a:rPr lang="en-US" altLang="zh-CN" sz="18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hposition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&lt;/picture&gt;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  <a:sym typeface="Wingdings" panose="05000000000000000000" pitchFamily="2" charset="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653022" y="5801705"/>
            <a:ext cx="3454895" cy="923330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pt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表示点，是绝对长度单位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px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表示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像素，是相对长度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英寸 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= 72pt = 96px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7048" y="1248627"/>
            <a:ext cx="8563303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&lt;picture&gt; 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标记符：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用于</a:t>
            </a: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定义图片</a:t>
            </a: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  <a:sym typeface="Wingdings" panose="05000000000000000000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7939" y="5427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方正姚体" panose="02010601030101010101" pitchFamily="2" charset="-122"/>
                <a:ea typeface="方正姚体" panose="02010601030101010101" pitchFamily="2" charset="-122"/>
              </a:rPr>
              <a:t>2</a:t>
            </a:r>
            <a:r>
              <a:rPr lang="en-US" altLang="zh-CN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. Trial</a:t>
            </a:r>
            <a:r>
              <a:rPr lang="zh-CN" altLang="en-US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中加入空白时间</a:t>
            </a:r>
            <a:endParaRPr lang="zh-CN" altLang="en-US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0414" y="1028537"/>
            <a:ext cx="8559363" cy="56378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&lt;shape&gt; 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标记符：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用于定义填充的形状，如矩形</a:t>
            </a:r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/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圆</a:t>
            </a:r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/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三角形</a:t>
            </a:r>
            <a:endParaRPr lang="en-US" altLang="zh-CN" sz="2400" b="1" dirty="0" smtClean="0">
              <a:latin typeface="仿宋" panose="02010609060101010101" pitchFamily="49" charset="-122"/>
              <a:ea typeface="仿宋" panose="02010609060101010101" pitchFamily="49" charset="-122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zh-CN" sz="2400" b="1" dirty="0" smtClean="0">
              <a:latin typeface="仿宋" panose="02010609060101010101" pitchFamily="49" charset="-122"/>
              <a:ea typeface="仿宋" panose="02010609060101010101" pitchFamily="49" charset="-122"/>
              <a:sym typeface="Wingdings" panose="05000000000000000000" pitchFamily="2" charset="2"/>
            </a:endParaRPr>
          </a:p>
        </p:txBody>
      </p:sp>
      <p:sp>
        <p:nvSpPr>
          <p:cNvPr id="4" name="内容占位符 2"/>
          <p:cNvSpPr txBox="1"/>
          <p:nvPr/>
        </p:nvSpPr>
        <p:spPr>
          <a:xfrm>
            <a:off x="846083" y="1742090"/>
            <a:ext cx="8559363" cy="52224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&lt;shape </a:t>
            </a:r>
            <a:r>
              <a:rPr lang="en-US" altLang="zh-CN" sz="18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shapename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/shape = </a:t>
            </a:r>
            <a:r>
              <a:rPr lang="en-US" altLang="zh-CN" sz="18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shapename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// </a:t>
            </a:r>
            <a:r>
              <a:rPr lang="en-US" altLang="zh-CN" sz="18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rectangle,circle,triangle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，默认为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rectangle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/color = (black) //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定义形状的颜色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/erase = true of false //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在试次结束后是否擦除矩形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/</a:t>
            </a:r>
            <a:r>
              <a:rPr lang="en-US" altLang="zh-CN" sz="18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hposition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= x // 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水平基准点，如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50%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，其他单位包括</a:t>
            </a:r>
            <a:r>
              <a:rPr lang="en-US" altLang="zh-CN" sz="18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px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, </a:t>
            </a:r>
            <a:r>
              <a:rPr lang="en-US" altLang="zh-CN" sz="18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pt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, </a:t>
            </a:r>
            <a:r>
              <a:rPr lang="en-US" altLang="zh-CN" sz="18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pct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等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/</a:t>
            </a:r>
            <a:r>
              <a:rPr lang="en-US" altLang="zh-CN" sz="18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halign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= alignment //center, left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或者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right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/position = (</a:t>
            </a:r>
            <a:r>
              <a:rPr lang="en-US" altLang="zh-CN" sz="18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x,y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) //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设置图片显示中心的位置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/select = integer //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选择条目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/size = (width, height)//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单位参见</a:t>
            </a:r>
            <a:r>
              <a:rPr lang="en-US" altLang="zh-CN" sz="18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hposition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&lt;/shape&gt;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  <a:sym typeface="Wingdings" panose="05000000000000000000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8414" y="16286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方正姚体" panose="02010601030101010101" pitchFamily="2" charset="-122"/>
                <a:ea typeface="方正姚体" panose="02010601030101010101" pitchFamily="2" charset="-122"/>
              </a:rPr>
              <a:t>2</a:t>
            </a:r>
            <a:r>
              <a:rPr lang="en-US" altLang="zh-CN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. Trial</a:t>
            </a:r>
            <a:r>
              <a:rPr lang="zh-CN" altLang="en-US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中加入空白时间</a:t>
            </a:r>
            <a:endParaRPr lang="zh-CN" altLang="en-US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2536190" y="2978150"/>
            <a:ext cx="708406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406650" y="3048000"/>
            <a:ext cx="2971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0</a:t>
            </a:r>
            <a:endParaRPr lang="en-US" altLang="zh-CN"/>
          </a:p>
        </p:txBody>
      </p:sp>
      <p:cxnSp>
        <p:nvCxnSpPr>
          <p:cNvPr id="9" name="直接连接符 8"/>
          <p:cNvCxnSpPr/>
          <p:nvPr/>
        </p:nvCxnSpPr>
        <p:spPr>
          <a:xfrm>
            <a:off x="2533015" y="2526030"/>
            <a:ext cx="0" cy="461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335530" y="1819275"/>
            <a:ext cx="439420" cy="70675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4000" b="1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+</a:t>
            </a:r>
            <a:endParaRPr lang="en-US" altLang="zh-CN" sz="4000" b="1">
              <a:latin typeface="仿宋" panose="02010609060101010101" pitchFamily="49" charset="-122"/>
              <a:ea typeface="仿宋" panose="02010609060101010101" pitchFamily="49" charset="-122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996690" y="1819275"/>
            <a:ext cx="598170" cy="5880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>
            <a:off x="4306570" y="2516505"/>
            <a:ext cx="0" cy="461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119755" y="3021330"/>
            <a:ext cx="2354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values.fixationtime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540" y="1823085"/>
            <a:ext cx="622300" cy="622300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6541770" y="2516505"/>
            <a:ext cx="0" cy="461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545455" y="3021330"/>
            <a:ext cx="2011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values.shapetime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696200" y="3039110"/>
            <a:ext cx="2354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values.stimulustime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882380" y="1802130"/>
            <a:ext cx="598170" cy="5880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/>
        </p:nvCxnSpPr>
        <p:spPr>
          <a:xfrm>
            <a:off x="9192260" y="2526030"/>
            <a:ext cx="0" cy="4616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566025" y="2350135"/>
            <a:ext cx="82994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/>
              <a:t>300ms</a:t>
            </a:r>
            <a:endParaRPr lang="en-US" altLang="zh-CN"/>
          </a:p>
        </p:txBody>
      </p:sp>
      <p:sp>
        <p:nvSpPr>
          <p:cNvPr id="22" name="右大括号 21"/>
          <p:cNvSpPr/>
          <p:nvPr/>
        </p:nvSpPr>
        <p:spPr>
          <a:xfrm rot="16200000">
            <a:off x="7731125" y="1526540"/>
            <a:ext cx="299085" cy="26238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右大括号 22"/>
          <p:cNvSpPr/>
          <p:nvPr/>
        </p:nvSpPr>
        <p:spPr>
          <a:xfrm rot="16200000">
            <a:off x="3270885" y="1959610"/>
            <a:ext cx="299085" cy="173863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2875280" y="2272030"/>
            <a:ext cx="7524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/>
              <a:t>rand1</a:t>
            </a:r>
            <a:endParaRPr lang="en-US" altLang="zh-CN"/>
          </a:p>
        </p:txBody>
      </p:sp>
      <p:sp>
        <p:nvSpPr>
          <p:cNvPr id="25" name="右大括号 24"/>
          <p:cNvSpPr/>
          <p:nvPr/>
        </p:nvSpPr>
        <p:spPr>
          <a:xfrm rot="16200000">
            <a:off x="5274310" y="1720215"/>
            <a:ext cx="299085" cy="221678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4612640" y="2271395"/>
            <a:ext cx="15944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rand1+rand2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448945" y="3730625"/>
            <a:ext cx="1167701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	/ontrialbegin = [values.fixationtime = expressions.generaterandomfixation]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	/ontrialbegin = [values.shapetime = values.fixationtime + expressions.generaterandomshape]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	/ontrialbegin = [values.stimulustimep = values.shapetime + 300]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	/ontrialbegin = [trial.NR1.insertstimulustime(text.fixation, 0)]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	/ontrialbegin = [trial.NR1.insertstimulustime(</a:t>
            </a:r>
            <a:r>
              <a:rPr lang="zh-CN" altLang="en-US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shape.blank</a:t>
            </a:r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,values.fixationtime)]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	/ontrialbegin = [trial.NR1.insertstimulustime(picture.NR,values.shapetime)]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	/ontrialbegin = [trial.NR1.insertstimulustime(</a:t>
            </a:r>
            <a:r>
              <a:rPr lang="zh-CN" altLang="en-US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shape.blank</a:t>
            </a:r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,values.stimulustime)]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	/ontrialend = [trial.NR1.clearstimulusframes()]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7939" y="5427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方正姚体" panose="02010601030101010101" pitchFamily="2" charset="-122"/>
                <a:ea typeface="方正姚体" panose="02010601030101010101" pitchFamily="2" charset="-122"/>
              </a:rPr>
              <a:t>2</a:t>
            </a:r>
            <a:r>
              <a:rPr lang="en-US" altLang="zh-CN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. Trial</a:t>
            </a:r>
            <a:r>
              <a:rPr lang="zh-CN" altLang="en-US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中加入空白时间</a:t>
            </a:r>
            <a:endParaRPr lang="zh-CN" altLang="en-US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0414" y="1028537"/>
            <a:ext cx="8559363" cy="563781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&lt;shape&gt; 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标记符：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用于定义填充的形状，如矩形</a:t>
            </a:r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/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圆</a:t>
            </a:r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/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三角形</a:t>
            </a:r>
            <a:endParaRPr lang="en-US" altLang="zh-CN" sz="2400" b="1" dirty="0" smtClean="0">
              <a:latin typeface="仿宋" panose="02010609060101010101" pitchFamily="49" charset="-122"/>
              <a:ea typeface="仿宋" panose="02010609060101010101" pitchFamily="49" charset="-122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endParaRPr lang="en-US" altLang="zh-CN" sz="2400" b="1" dirty="0" smtClean="0">
              <a:latin typeface="仿宋" panose="02010609060101010101" pitchFamily="49" charset="-122"/>
              <a:ea typeface="仿宋" panose="02010609060101010101" pitchFamily="49" charset="-122"/>
              <a:sym typeface="Wingdings" panose="05000000000000000000" pitchFamily="2" charset="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4345" y="1715135"/>
            <a:ext cx="11450320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&lt;trial NR1&gt;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	/pretrialpause = 500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	/correctmessage = (correctmsg,500)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	/errormessage = (errormsg,500)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	/validresponse = ("F","J")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	/correctresponse = ("F")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	/ontrialbegin = [values.fixationtime = expressions.generaterandomfixation]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	/ontrialbegin = [values.shapetime = values.fixationtime + expressions.generaterandomshape]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	/ontrialbegin = [values.stimulustimep = values.shapetime + 300]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	/ontrialbegin = [trial.NR1.insertstimulustime(text.fixation, 0)]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u="sng">
                <a:latin typeface="仿宋" panose="02010609060101010101" pitchFamily="49" charset="-122"/>
                <a:ea typeface="仿宋" panose="02010609060101010101" pitchFamily="49" charset="-122"/>
              </a:rPr>
              <a:t>	/ontrialbegin = [trial.NR1.insertstimulustime(</a:t>
            </a:r>
            <a:r>
              <a:rPr lang="zh-CN" altLang="en-US" u="sng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shape.blank</a:t>
            </a:r>
            <a:r>
              <a:rPr lang="zh-CN" altLang="en-US" u="sng">
                <a:latin typeface="仿宋" panose="02010609060101010101" pitchFamily="49" charset="-122"/>
                <a:ea typeface="仿宋" panose="02010609060101010101" pitchFamily="49" charset="-122"/>
              </a:rPr>
              <a:t>,values.fixationtime)]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	/ontrialbegin = [trial.NR1.insertstimulustime(picture.NR,values.shapetime)]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u="sng">
                <a:latin typeface="仿宋" panose="02010609060101010101" pitchFamily="49" charset="-122"/>
                <a:ea typeface="仿宋" panose="02010609060101010101" pitchFamily="49" charset="-122"/>
              </a:rPr>
              <a:t>	/ontrialbegin = [trial.NR1.insertstimulustime(</a:t>
            </a:r>
            <a:r>
              <a:rPr lang="zh-CN" altLang="en-US" u="sng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shape.blank</a:t>
            </a:r>
            <a:r>
              <a:rPr lang="zh-CN" altLang="en-US" u="sng">
                <a:latin typeface="仿宋" panose="02010609060101010101" pitchFamily="49" charset="-122"/>
                <a:ea typeface="仿宋" panose="02010609060101010101" pitchFamily="49" charset="-122"/>
              </a:rPr>
              <a:t>,values.stimulustime)]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	/ontrialend = [trial.NR1.clearstimulusframes()]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	/beginresponsetime = values.shapetime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&lt;/trial&gt;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198" y="5933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5400" dirty="0">
                <a:latin typeface="方正姚体" panose="02010601030101010101" pitchFamily="2" charset="-122"/>
                <a:ea typeface="方正姚体" panose="02010601030101010101" pitchFamily="2" charset="-122"/>
              </a:rPr>
              <a:t>3</a:t>
            </a:r>
            <a:r>
              <a:rPr lang="en-US" altLang="zh-CN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. </a:t>
            </a:r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完善实验结构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41837" y="1918888"/>
            <a:ext cx="8559363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设计多个实验模块</a:t>
            </a:r>
            <a:endPara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先进行练习，随后进行正式实验</a:t>
            </a:r>
            <a:endPara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不同模块呈现不同指导语</a:t>
            </a:r>
            <a:endPara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在练习模块和正式实验模块开始前均呈现指导语</a:t>
            </a:r>
            <a:endPara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  <a:sym typeface="Wingdings" panose="05000000000000000000" pitchFamily="2" charset="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6986362" y="651271"/>
            <a:ext cx="3460919" cy="4105873"/>
            <a:chOff x="679054" y="1021763"/>
            <a:chExt cx="3460919" cy="4105873"/>
          </a:xfrm>
        </p:grpSpPr>
        <p:sp>
          <p:nvSpPr>
            <p:cNvPr id="4" name="矩形 3"/>
            <p:cNvSpPr/>
            <p:nvPr/>
          </p:nvSpPr>
          <p:spPr>
            <a:xfrm>
              <a:off x="679054" y="2009821"/>
              <a:ext cx="886585" cy="1918471"/>
            </a:xfrm>
            <a:prstGeom prst="rect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 w="0"/>
                  <a:solidFill>
                    <a:schemeClr val="tx1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实验</a:t>
              </a:r>
              <a:endParaRPr kumimoji="0" lang="zh-CN" altLang="en-US" sz="1600" b="1" i="0" u="none" strike="noStrike" kern="1200" cap="none" spc="0" normalizeH="0" baseline="0" noProof="0" dirty="0">
                <a:ln w="0"/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2672522" y="1021763"/>
              <a:ext cx="1467451" cy="464609"/>
            </a:xfrm>
            <a:prstGeom prst="roundRect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 w="0"/>
                  <a:solidFill>
                    <a:schemeClr val="tx1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指导语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cxnSp>
          <p:nvCxnSpPr>
            <p:cNvPr id="6" name="直接箭头连接符 5"/>
            <p:cNvCxnSpPr>
              <a:stCxn id="4" idx="3"/>
              <a:endCxn id="5" idx="1"/>
            </p:cNvCxnSpPr>
            <p:nvPr/>
          </p:nvCxnSpPr>
          <p:spPr>
            <a:xfrm flipV="1">
              <a:off x="1565639" y="1254068"/>
              <a:ext cx="1106883" cy="1714989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cxnSp>
          <p:nvCxnSpPr>
            <p:cNvPr id="7" name="直接箭头连接符 6"/>
            <p:cNvCxnSpPr>
              <a:stCxn id="4" idx="3"/>
              <a:endCxn id="10" idx="1"/>
            </p:cNvCxnSpPr>
            <p:nvPr/>
          </p:nvCxnSpPr>
          <p:spPr>
            <a:xfrm>
              <a:off x="1565639" y="2969057"/>
              <a:ext cx="1106881" cy="178663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sp>
          <p:nvSpPr>
            <p:cNvPr id="8" name="圆角矩形 7"/>
            <p:cNvSpPr/>
            <p:nvPr/>
          </p:nvSpPr>
          <p:spPr>
            <a:xfrm>
              <a:off x="2672520" y="2084684"/>
              <a:ext cx="1467451" cy="743898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1" i="0" u="none" strike="noStrike" kern="1200" cap="none" spc="0" normalizeH="0" baseline="0" noProof="0" dirty="0" smtClean="0">
                  <a:ln w="0"/>
                  <a:solidFill>
                    <a:schemeClr val="tx1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rPr>
                <a:t>实验前练习</a:t>
              </a:r>
              <a:endParaRPr kumimoji="0" lang="zh-CN" altLang="en-US" sz="1600" b="1" i="0" u="none" strike="noStrike" kern="1200" cap="none" spc="0" normalizeH="0" baseline="0" noProof="0" dirty="0">
                <a:ln w="0"/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cxnSp>
          <p:nvCxnSpPr>
            <p:cNvPr id="9" name="直接箭头连接符 8"/>
            <p:cNvCxnSpPr>
              <a:stCxn id="4" idx="3"/>
              <a:endCxn id="8" idx="1"/>
            </p:cNvCxnSpPr>
            <p:nvPr/>
          </p:nvCxnSpPr>
          <p:spPr>
            <a:xfrm flipV="1">
              <a:off x="1565639" y="2456633"/>
              <a:ext cx="1106881" cy="512424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  <p:sp>
          <p:nvSpPr>
            <p:cNvPr id="10" name="圆角矩形 9"/>
            <p:cNvSpPr/>
            <p:nvPr/>
          </p:nvSpPr>
          <p:spPr>
            <a:xfrm>
              <a:off x="2672520" y="4383738"/>
              <a:ext cx="1467451" cy="743898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noProof="0" dirty="0" smtClean="0">
                  <a:ln w="0"/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</a:rPr>
                <a:t>正式实验</a:t>
              </a:r>
              <a:endParaRPr kumimoji="0" lang="zh-CN" altLang="en-US" sz="1600" b="1" i="0" u="none" strike="noStrike" kern="1200" cap="none" spc="0" normalizeH="0" baseline="0" noProof="0" dirty="0">
                <a:ln w="0"/>
                <a:solidFill>
                  <a:schemeClr val="tx1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2672520" y="3403472"/>
              <a:ext cx="1467451" cy="477436"/>
            </a:xfrm>
            <a:prstGeom prst="roundRect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dirty="0" smtClean="0">
                  <a:ln w="0"/>
                  <a:solidFill>
                    <a:schemeClr val="tx1"/>
                  </a:solidFill>
                  <a:latin typeface="等线" panose="02010600030101010101" charset="-122"/>
                  <a:ea typeface="等线" panose="02010600030101010101" charset="-122"/>
                </a:rPr>
                <a:t>休息一下</a:t>
              </a:r>
              <a:endParaRPr lang="en-US" altLang="zh-CN" sz="1600" b="1" dirty="0" smtClean="0">
                <a:ln w="0"/>
                <a:solidFill>
                  <a:schemeClr val="tx1"/>
                </a:solidFill>
                <a:latin typeface="等线" panose="02010600030101010101" charset="-122"/>
                <a:ea typeface="等线" panose="02010600030101010101" charset="-122"/>
              </a:endParaRPr>
            </a:p>
          </p:txBody>
        </p:sp>
        <p:cxnSp>
          <p:nvCxnSpPr>
            <p:cNvPr id="12" name="直接箭头连接符 11"/>
            <p:cNvCxnSpPr>
              <a:stCxn id="4" idx="3"/>
              <a:endCxn id="11" idx="1"/>
            </p:cNvCxnSpPr>
            <p:nvPr/>
          </p:nvCxnSpPr>
          <p:spPr>
            <a:xfrm>
              <a:off x="1565639" y="2969057"/>
              <a:ext cx="1106881" cy="673133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>
                <a:latin typeface="方正姚体" panose="02010601030101010101" pitchFamily="2" charset="-122"/>
                <a:ea typeface="方正姚体" panose="02010601030101010101" pitchFamily="2" charset="-122"/>
              </a:rPr>
              <a:t>4</a:t>
            </a:r>
            <a:r>
              <a:rPr lang="en-US" altLang="zh-CN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. </a:t>
            </a:r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平衡设计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016" y="1690688"/>
            <a:ext cx="8559363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被试平衡设计</a:t>
            </a: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：</a:t>
            </a:r>
            <a:endPara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  <a:sym typeface="Wingdings" panose="05000000000000000000" pitchFamily="2" charset="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、根据被试编号，让被试做出的反应应该平衡化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一组被试按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F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代表正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R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，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J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代表镜像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R</a:t>
            </a:r>
            <a:endParaRPr lang="en-US" altLang="zh-CN" sz="2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另外一组被试按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J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代表正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R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，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F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代表镜像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R</a:t>
            </a:r>
            <a:endParaRPr lang="en-US" altLang="zh-CN" sz="2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15552" y="1258680"/>
            <a:ext cx="1077751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&lt;variables&gt;&lt;/variables&gt;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：实现不同编号的被试完成不同的实验条件</a:t>
            </a: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601716" y="86711"/>
            <a:ext cx="10515600" cy="1060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>
                <a:latin typeface="方正姚体" panose="02010601030101010101" pitchFamily="2" charset="-122"/>
                <a:ea typeface="方正姚体" panose="02010601030101010101" pitchFamily="2" charset="-122"/>
              </a:rPr>
              <a:t>4</a:t>
            </a:r>
            <a:r>
              <a:rPr lang="en-US" altLang="zh-CN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. </a:t>
            </a:r>
            <a:r>
              <a:rPr lang="zh-CN" altLang="en-US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平衡设计：</a:t>
            </a:r>
            <a:r>
              <a:rPr lang="en-US" altLang="zh-CN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&lt;</a:t>
            </a:r>
            <a:r>
              <a:rPr lang="en-US" altLang="zh-CN" sz="4800" dirty="0">
                <a:latin typeface="方正姚体" panose="02010601030101010101" pitchFamily="2" charset="-122"/>
                <a:ea typeface="方正姚体" panose="02010601030101010101" pitchFamily="2" charset="-122"/>
              </a:rPr>
              <a:t>variables&gt;</a:t>
            </a:r>
            <a:r>
              <a:rPr lang="zh-CN" altLang="en-US" sz="4800" dirty="0">
                <a:latin typeface="方正姚体" panose="02010601030101010101" pitchFamily="2" charset="-122"/>
                <a:ea typeface="方正姚体" panose="02010601030101010101" pitchFamily="2" charset="-122"/>
              </a:rPr>
              <a:t>标记符</a:t>
            </a:r>
            <a:endParaRPr lang="zh-CN" altLang="en-US" sz="48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内容占位符 2"/>
          <p:cNvSpPr txBox="1"/>
          <p:nvPr/>
        </p:nvSpPr>
        <p:spPr>
          <a:xfrm>
            <a:off x="806668" y="1942605"/>
            <a:ext cx="10938641" cy="47262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18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&lt;variables&gt;</a:t>
            </a:r>
            <a:endParaRPr lang="en-US" altLang="zh-CN" sz="18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 </a:t>
            </a:r>
            <a:r>
              <a:rPr lang="en-US" altLang="zh-CN" sz="18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/group = (</a:t>
            </a:r>
            <a:r>
              <a:rPr lang="en-US" altLang="zh-CN" sz="1800" b="1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integer,integer</a:t>
            </a:r>
            <a:r>
              <a:rPr lang="en-US" altLang="zh-CN" sz="18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…integer of modulus)(</a:t>
            </a:r>
            <a:r>
              <a:rPr lang="en-US" altLang="zh-CN" sz="1800" b="1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variablename</a:t>
            </a:r>
            <a:r>
              <a:rPr lang="en-US" altLang="zh-CN" sz="18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= value, </a:t>
            </a:r>
            <a:r>
              <a:rPr lang="en-US" altLang="zh-CN" sz="1800" b="1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variablename</a:t>
            </a:r>
            <a:r>
              <a:rPr lang="en-US" altLang="zh-CN" sz="18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=value,…)</a:t>
            </a:r>
            <a:endParaRPr lang="en-US" altLang="zh-CN" sz="18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1800" b="1" dirty="0"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//modulus 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为除数，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integer</a:t>
            </a:r>
            <a:r>
              <a:rPr lang="zh-CN" altLang="en-US" sz="1800" dirty="0">
                <a:latin typeface="仿宋" panose="02010609060101010101" pitchFamily="49" charset="-122"/>
                <a:ea typeface="仿宋" panose="02010609060101010101" pitchFamily="49" charset="-122"/>
              </a:rPr>
              <a:t>是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被试编号为除数，根据余数情况执行相应变量赋值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18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 /</a:t>
            </a:r>
            <a:r>
              <a:rPr lang="en-US" altLang="zh-CN" sz="1800" b="1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groupassignment</a:t>
            </a:r>
            <a:r>
              <a:rPr lang="en-US" altLang="zh-CN" sz="18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= assignment </a:t>
            </a:r>
            <a:endParaRPr lang="en-US" altLang="zh-CN" sz="18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//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取值为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random 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或 </a:t>
            </a:r>
            <a:r>
              <a:rPr lang="en-US" altLang="zh-CN" sz="18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subjectnumber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；</a:t>
            </a:r>
            <a:endParaRPr lang="en-US" altLang="zh-CN" sz="18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  <a:r>
              <a: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//random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为随机分组，</a:t>
            </a:r>
            <a:r>
              <a:rPr lang="en-US" altLang="zh-CN" sz="18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subjectnumber</a:t>
            </a:r>
            <a:r>
              <a:rPr lang="zh-CN" altLang="en-US" sz="18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为根据被试编号和规则进行分组</a:t>
            </a:r>
            <a:endParaRPr lang="en-US" altLang="zh-CN" sz="18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altLang="zh-CN" sz="18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&lt;/variables&gt;</a:t>
            </a:r>
            <a:endParaRPr lang="en-US" altLang="zh-CN" sz="18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09144" y="4933559"/>
            <a:ext cx="8171794" cy="646331"/>
          </a:xfrm>
          <a:prstGeom prst="rect">
            <a:avLst/>
          </a:prstGeom>
          <a:solidFill>
            <a:schemeClr val="accent2"/>
          </a:solidFill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注意：当</a:t>
            </a:r>
            <a:r>
              <a:rPr lang="en-US" altLang="zh-CN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groupassignment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为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random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时，由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group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参数设定的分组规则失效，进行随机分组；但是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group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参数后半部分的条件设置仍有效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266" y="167854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+mn-ea"/>
                <a:ea typeface="+mn-ea"/>
              </a:rPr>
              <a:t>方式一：自定义指导语</a:t>
            </a:r>
            <a:endParaRPr lang="zh-CN" altLang="en-US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33783" y="1313027"/>
            <a:ext cx="800928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定义刺激呈现的内容列表，item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定义</a:t>
            </a: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&lt;item instruction&gt;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/1 = 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"请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将左数和右手的食指分别放在键盘的“F”键和“J”键上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；在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屏幕的中央会随机出现1~8之间的数字，请判断数的奇偶；如果是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奇数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（1,3,5,7）请按“F”键，如果是偶数（2,4,6,8）请按“J”键。"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&lt;/item&gt;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&lt;item any&gt;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/1 = "请按任意键开始实验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"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&lt;/item&gt;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607972" y="1657634"/>
            <a:ext cx="2921183" cy="2914366"/>
            <a:chOff x="2502010" y="2015784"/>
            <a:chExt cx="2921183" cy="2914366"/>
          </a:xfrm>
        </p:grpSpPr>
        <p:sp>
          <p:nvSpPr>
            <p:cNvPr id="5" name="矩形 4"/>
            <p:cNvSpPr/>
            <p:nvPr/>
          </p:nvSpPr>
          <p:spPr>
            <a:xfrm>
              <a:off x="2502010" y="2015784"/>
              <a:ext cx="2921183" cy="2914366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565693" y="2061503"/>
              <a:ext cx="2454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  <a:r>
                <a:rPr lang="en-US" altLang="zh-CN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lock: </a:t>
              </a:r>
              <a:r>
                <a:rPr lang="en-US" altLang="zh-CN" b="1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instructionblk</a:t>
              </a:r>
              <a:endPara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657131" y="2535665"/>
              <a:ext cx="2638901" cy="191172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684953" y="2613683"/>
              <a:ext cx="21723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US" altLang="zh-CN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rial: </a:t>
              </a:r>
              <a:r>
                <a:rPr lang="en-US" altLang="zh-CN" b="1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instructiontrl</a:t>
              </a:r>
              <a:endParaRPr lang="zh-CN" alt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2785113" y="2982481"/>
              <a:ext cx="2386620" cy="1159393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ct val="150000"/>
                </a:lnSpc>
              </a:pPr>
              <a:endParaRPr lang="zh-CN" alt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830355" y="3011729"/>
              <a:ext cx="21707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timulus: </a:t>
              </a:r>
              <a:r>
                <a:rPr lang="en-US" altLang="zh-CN" sz="1400" b="1" dirty="0" err="1" smtClean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instructiontxt</a:t>
              </a:r>
              <a:endPara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2953257" y="3339765"/>
              <a:ext cx="2018687" cy="676649"/>
            </a:xfrm>
            <a:prstGeom prst="ellipse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00" dirty="0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altLang="zh-CN" sz="1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tem: instruction </a:t>
              </a:r>
              <a:endParaRPr lang="zh-CN" altLang="en-US" sz="1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/>
          <p:nvPr/>
        </p:nvSpPr>
        <p:spPr>
          <a:xfrm>
            <a:off x="601716" y="86711"/>
            <a:ext cx="10515600" cy="10600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800" dirty="0">
                <a:latin typeface="方正姚体" panose="02010601030101010101" pitchFamily="2" charset="-122"/>
                <a:ea typeface="方正姚体" panose="02010601030101010101" pitchFamily="2" charset="-122"/>
              </a:rPr>
              <a:t>4</a:t>
            </a:r>
            <a:r>
              <a:rPr lang="en-US" altLang="zh-CN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. </a:t>
            </a:r>
            <a:r>
              <a:rPr lang="zh-CN" altLang="en-US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平衡设计：</a:t>
            </a:r>
            <a:r>
              <a:rPr lang="en-US" altLang="zh-CN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&lt;</a:t>
            </a:r>
            <a:r>
              <a:rPr lang="en-US" altLang="zh-CN" sz="4800" dirty="0">
                <a:latin typeface="方正姚体" panose="02010601030101010101" pitchFamily="2" charset="-122"/>
                <a:ea typeface="方正姚体" panose="02010601030101010101" pitchFamily="2" charset="-122"/>
              </a:rPr>
              <a:t>variables&gt;</a:t>
            </a:r>
            <a:r>
              <a:rPr lang="zh-CN" altLang="en-US" sz="4800" dirty="0">
                <a:latin typeface="方正姚体" panose="02010601030101010101" pitchFamily="2" charset="-122"/>
                <a:ea typeface="方正姚体" panose="02010601030101010101" pitchFamily="2" charset="-122"/>
              </a:rPr>
              <a:t>标记符</a:t>
            </a:r>
            <a:endParaRPr lang="zh-CN" altLang="en-US" sz="48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680545" y="1229707"/>
            <a:ext cx="11049000" cy="5935721"/>
            <a:chOff x="680545" y="859217"/>
            <a:chExt cx="11049000" cy="5935721"/>
          </a:xfrm>
        </p:grpSpPr>
        <p:sp>
          <p:nvSpPr>
            <p:cNvPr id="5" name="圆角矩形 4"/>
            <p:cNvSpPr/>
            <p:nvPr/>
          </p:nvSpPr>
          <p:spPr>
            <a:xfrm>
              <a:off x="680546" y="3684694"/>
              <a:ext cx="10851931" cy="2798379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圆角矩形 1"/>
            <p:cNvSpPr/>
            <p:nvPr/>
          </p:nvSpPr>
          <p:spPr>
            <a:xfrm>
              <a:off x="680545" y="859217"/>
              <a:ext cx="10851931" cy="2798379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内容占位符 2"/>
            <p:cNvSpPr txBox="1"/>
            <p:nvPr/>
          </p:nvSpPr>
          <p:spPr>
            <a:xfrm>
              <a:off x="790904" y="922283"/>
              <a:ext cx="10938641" cy="587265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altLang="zh-CN" sz="1800" b="1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&lt;variables&gt;</a:t>
              </a:r>
              <a:endParaRPr lang="en-US" altLang="zh-CN" sz="1800" b="1" dirty="0" smtClean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altLang="zh-CN" sz="1800" b="1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  /group = (1 of 3)(trial1 = condition1)</a:t>
              </a:r>
              <a:endParaRPr lang="en-US" altLang="zh-CN" sz="1800" b="1" dirty="0" smtClean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altLang="zh-CN" sz="1800" b="1" dirty="0">
                  <a:latin typeface="仿宋" panose="02010609060101010101" pitchFamily="49" charset="-122"/>
                  <a:ea typeface="仿宋" panose="02010609060101010101" pitchFamily="49" charset="-122"/>
                </a:rPr>
                <a:t>  </a:t>
              </a:r>
              <a:r>
                <a:rPr lang="en-US" altLang="zh-CN" sz="1800" b="1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/group = (2 of 3)(trial2 = condition2)</a:t>
              </a:r>
              <a:endParaRPr lang="en-US" altLang="zh-CN" sz="1800" b="1" dirty="0" smtClean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altLang="zh-CN" sz="1800" b="1" dirty="0">
                  <a:latin typeface="仿宋" panose="02010609060101010101" pitchFamily="49" charset="-122"/>
                  <a:ea typeface="仿宋" panose="02010609060101010101" pitchFamily="49" charset="-122"/>
                </a:rPr>
                <a:t> </a:t>
              </a:r>
              <a:r>
                <a:rPr lang="en-US" altLang="zh-CN" sz="1800" b="1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 /group = (3 of 3)(trial3 = condition3) </a:t>
              </a:r>
              <a:endParaRPr lang="en-US" altLang="zh-CN" sz="1800" b="1" dirty="0" smtClean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altLang="zh-CN" sz="1800" b="1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&lt;/variables&gt;</a:t>
              </a:r>
              <a:endParaRPr lang="en-US" altLang="zh-CN" sz="1800" b="1" dirty="0" smtClean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//</a:t>
              </a:r>
              <a:r>
                <a:rPr lang="zh-CN" altLang="en-US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语句解释：若当前被试编号除以</a:t>
              </a:r>
              <a:r>
                <a:rPr lang="en-US" altLang="zh-CN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3</a:t>
              </a:r>
              <a:r>
                <a:rPr lang="zh-CN" altLang="en-US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余数为</a:t>
              </a:r>
              <a:r>
                <a:rPr lang="en-US" altLang="zh-CN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1</a:t>
              </a:r>
              <a:r>
                <a:rPr lang="zh-CN" altLang="en-US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，则完成</a:t>
              </a:r>
              <a:r>
                <a:rPr lang="en-US" altLang="zh-CN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condition1</a:t>
              </a:r>
              <a:r>
                <a:rPr lang="zh-CN" altLang="en-US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；余数为</a:t>
              </a:r>
              <a:r>
                <a:rPr lang="en-US" altLang="zh-CN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2</a:t>
              </a:r>
              <a:r>
                <a:rPr lang="zh-CN" altLang="en-US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，则完成</a:t>
              </a:r>
              <a:r>
                <a:rPr lang="en-US" altLang="zh-CN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condition2;</a:t>
              </a:r>
              <a:r>
                <a:rPr lang="zh-CN" altLang="en-US" sz="1800" dirty="0">
                  <a:latin typeface="仿宋" panose="02010609060101010101" pitchFamily="49" charset="-122"/>
                  <a:ea typeface="仿宋" panose="02010609060101010101" pitchFamily="49" charset="-122"/>
                </a:rPr>
                <a:t>余数为</a:t>
              </a:r>
              <a:r>
                <a:rPr lang="en-US" altLang="zh-CN" sz="1800" dirty="0">
                  <a:latin typeface="仿宋" panose="02010609060101010101" pitchFamily="49" charset="-122"/>
                  <a:ea typeface="仿宋" panose="02010609060101010101" pitchFamily="49" charset="-122"/>
                </a:rPr>
                <a:t>0</a:t>
              </a:r>
              <a:r>
                <a:rPr lang="zh-CN" altLang="en-US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，则完成</a:t>
              </a:r>
              <a:r>
                <a:rPr lang="en-US" altLang="zh-CN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condition3</a:t>
              </a:r>
              <a:r>
                <a:rPr lang="zh-CN" altLang="en-US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。</a:t>
              </a:r>
              <a:endParaRPr lang="en-US" altLang="zh-CN" sz="1800" dirty="0" smtClean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1800" b="1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&lt;variables&gt;</a:t>
              </a:r>
              <a:endParaRPr lang="en-US" altLang="zh-CN" sz="1800" b="1" dirty="0" smtClean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1800" b="1" dirty="0">
                  <a:latin typeface="仿宋" panose="02010609060101010101" pitchFamily="49" charset="-122"/>
                  <a:ea typeface="仿宋" panose="02010609060101010101" pitchFamily="49" charset="-122"/>
                </a:rPr>
                <a:t> </a:t>
              </a:r>
              <a:r>
                <a:rPr lang="en-US" altLang="zh-CN" sz="1800" b="1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 /group = (1,2 of 4)(block1 = condition1)</a:t>
              </a:r>
              <a:endParaRPr lang="en-US" altLang="zh-CN" sz="1800" b="1" dirty="0" smtClean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1800" b="1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  /group = (3,4 of 4)(block1 = condition2)</a:t>
              </a:r>
              <a:endParaRPr lang="en-US" altLang="zh-CN" sz="1800" b="1" dirty="0" smtClean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1800" b="1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  /</a:t>
              </a:r>
              <a:r>
                <a:rPr lang="en-US" altLang="zh-CN" sz="1800" b="1" dirty="0" err="1" smtClean="0">
                  <a:latin typeface="仿宋" panose="02010609060101010101" pitchFamily="49" charset="-122"/>
                  <a:ea typeface="仿宋" panose="02010609060101010101" pitchFamily="49" charset="-122"/>
                </a:rPr>
                <a:t>groupassignment</a:t>
              </a:r>
              <a:r>
                <a:rPr lang="en-US" altLang="zh-CN" sz="1800" b="1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 = random</a:t>
              </a:r>
              <a:endParaRPr lang="en-US" altLang="zh-CN" sz="1800" b="1" dirty="0" smtClean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1800" b="1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&lt;/variables&gt;</a:t>
              </a:r>
              <a:endParaRPr lang="en-US" altLang="zh-CN" sz="1800" b="1" dirty="0" smtClean="0">
                <a:latin typeface="仿宋" panose="02010609060101010101" pitchFamily="49" charset="-122"/>
                <a:ea typeface="仿宋" panose="02010609060101010101" pitchFamily="49" charset="-122"/>
              </a:endParaRPr>
            </a:p>
            <a:p>
              <a:pPr marL="0" indent="0">
                <a:lnSpc>
                  <a:spcPct val="100000"/>
                </a:lnSpc>
                <a:buNone/>
              </a:pPr>
              <a:r>
                <a:rPr lang="en-US" altLang="zh-CN" sz="1800" dirty="0">
                  <a:latin typeface="仿宋" panose="02010609060101010101" pitchFamily="49" charset="-122"/>
                  <a:ea typeface="仿宋" panose="02010609060101010101" pitchFamily="49" charset="-122"/>
                </a:rPr>
                <a:t>//</a:t>
              </a:r>
              <a:r>
                <a:rPr lang="zh-CN" altLang="en-US" sz="1800" dirty="0">
                  <a:latin typeface="仿宋" panose="02010609060101010101" pitchFamily="49" charset="-122"/>
                  <a:ea typeface="仿宋" panose="02010609060101010101" pitchFamily="49" charset="-122"/>
                </a:rPr>
                <a:t>语句解释</a:t>
              </a:r>
              <a:r>
                <a:rPr lang="zh-CN" altLang="en-US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：被试按照编号随机分成</a:t>
              </a:r>
              <a:r>
                <a:rPr lang="en-US" altLang="zh-CN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4</a:t>
              </a:r>
              <a:r>
                <a:rPr lang="zh-CN" altLang="en-US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组；第</a:t>
              </a:r>
              <a:r>
                <a:rPr lang="en-US" altLang="zh-CN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1</a:t>
              </a:r>
              <a:r>
                <a:rPr lang="zh-CN" altLang="en-US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组和第</a:t>
              </a:r>
              <a:r>
                <a:rPr lang="en-US" altLang="zh-CN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2</a:t>
              </a:r>
              <a:r>
                <a:rPr lang="zh-CN" altLang="en-US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组执行</a:t>
              </a:r>
              <a:r>
                <a:rPr lang="en-US" altLang="zh-CN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block1 = condition1</a:t>
              </a:r>
              <a:r>
                <a:rPr lang="zh-CN" altLang="en-US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；第</a:t>
              </a:r>
              <a:r>
                <a:rPr lang="en-US" altLang="zh-CN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3</a:t>
              </a:r>
              <a:r>
                <a:rPr lang="zh-CN" altLang="en-US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组和第</a:t>
              </a:r>
              <a:r>
                <a:rPr lang="en-US" altLang="zh-CN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4</a:t>
              </a:r>
              <a:r>
                <a:rPr lang="zh-CN" altLang="en-US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组执行</a:t>
              </a:r>
              <a:r>
                <a:rPr lang="en-US" altLang="zh-CN" sz="1800" dirty="0" smtClean="0">
                  <a:latin typeface="仿宋" panose="02010609060101010101" pitchFamily="49" charset="-122"/>
                  <a:ea typeface="仿宋" panose="02010609060101010101" pitchFamily="49" charset="-122"/>
                </a:rPr>
                <a:t>blcok1 = condition2</a:t>
              </a:r>
              <a:endParaRPr lang="en-US" altLang="zh-CN" sz="1800" dirty="0"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9523" y="19170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5400" dirty="0">
                <a:latin typeface="方正姚体" panose="02010601030101010101" pitchFamily="2" charset="-122"/>
                <a:ea typeface="方正姚体" panose="02010601030101010101" pitchFamily="2" charset="-122"/>
              </a:rPr>
              <a:t>4</a:t>
            </a:r>
            <a:r>
              <a:rPr lang="en-US" altLang="zh-CN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. </a:t>
            </a:r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平衡设计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59523" y="1601440"/>
            <a:ext cx="8559363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练习模块</a:t>
            </a:r>
            <a:endParaRPr lang="en-US" altLang="zh-CN" sz="2400" b="1" dirty="0" smtClean="0">
              <a:latin typeface="仿宋" panose="02010609060101010101" pitchFamily="49" charset="-122"/>
              <a:ea typeface="仿宋" panose="02010609060101010101" pitchFamily="49" charset="-122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不同组别呈现不同指导语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不同组别不同实验规则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正式实验模块</a:t>
            </a:r>
            <a:endParaRPr lang="en-US" altLang="zh-CN" sz="2400" b="1" dirty="0" smtClean="0">
              <a:latin typeface="仿宋" panose="02010609060101010101" pitchFamily="49" charset="-122"/>
              <a:ea typeface="仿宋" panose="02010609060101010101" pitchFamily="49" charset="-122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不同组别呈现不同指导语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  <a:sym typeface="Wingdings" panose="05000000000000000000" pitchFamily="2" charset="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  <a:sym typeface="Wingdings" panose="05000000000000000000" pitchFamily="2" charset="2"/>
              </a:rPr>
              <a:t>不同组别不同实验规则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  <a:sym typeface="Wingdings" panose="05000000000000000000" pitchFamily="2" charset="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531068" y="966798"/>
            <a:ext cx="6096000" cy="498598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&lt;page begininstruction_G1</a:t>
            </a:r>
            <a:r>
              <a:rPr lang="zh-CN" altLang="en-US" sz="20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&gt;</a:t>
            </a:r>
            <a:endParaRPr lang="en-US" altLang="zh-CN" sz="2000" dirty="0" smtClean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^^^^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请您将左手和右手的食指分别放在键盘的“F”键和“J”键上；^^在屏幕的中央会出现旋转一定角度的或正或反的大谢字母“R”，请判断其正反.^^如果是正的大写“R”，请按“F”键；^^如果是反的大写“R”，请按“J”键</a:t>
            </a: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。</a:t>
            </a:r>
            <a:endParaRPr lang="en-US" altLang="zh-CN" sz="2000" dirty="0" smtClean="0">
              <a:latin typeface="仿宋" panose="02010609060101010101" pitchFamily="49" charset="-122"/>
              <a:ea typeface="仿宋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20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&lt;/</a:t>
            </a:r>
            <a:r>
              <a:rPr lang="zh-CN" altLang="en-US" sz="20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page&gt;</a:t>
            </a:r>
            <a:endParaRPr lang="zh-CN" altLang="en-US" sz="20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  <a:cs typeface="Arial" panose="020B0604020202020204" pitchFamily="34" charset="0"/>
            </a:endParaRPr>
          </a:p>
          <a:p>
            <a:endParaRPr lang="en-US" altLang="zh-CN" sz="2000" dirty="0" smtClean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  <a:cs typeface="Arial" panose="020B0604020202020204" pitchFamily="34" charset="0"/>
            </a:endParaRPr>
          </a:p>
          <a:p>
            <a:endParaRPr lang="zh-CN" altLang="en-US" sz="20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20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&lt;page begininstruction_G2</a:t>
            </a:r>
            <a:r>
              <a:rPr lang="zh-CN" altLang="en-US" sz="20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&gt;</a:t>
            </a:r>
            <a:endParaRPr lang="en-US" altLang="zh-CN" sz="2000" dirty="0" smtClean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^^^^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请您将左手和右手的食指分别放在键盘的“F”键和“J”键上；^^在屏幕的中央会出现旋转一定角度的或正或反的大谢字母“R”，请判断其正反.^^如果是正的大写“R”，请按“J”键；^^如果是反的大写“R”，请按“F”键</a:t>
            </a: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。</a:t>
            </a:r>
            <a:endParaRPr lang="en-US" altLang="zh-CN" sz="2000" dirty="0" smtClean="0">
              <a:latin typeface="仿宋" panose="02010609060101010101" pitchFamily="49" charset="-122"/>
              <a:ea typeface="仿宋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sz="20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&lt;/</a:t>
            </a:r>
            <a:r>
              <a:rPr lang="zh-CN" altLang="en-US" sz="20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page&gt;</a:t>
            </a:r>
            <a:endParaRPr lang="zh-CN" altLang="en-US" sz="20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91207" y="1094008"/>
            <a:ext cx="5060731" cy="55511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1207" y="33069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5400" dirty="0">
                <a:latin typeface="方正姚体" panose="02010601030101010101" pitchFamily="2" charset="-122"/>
                <a:ea typeface="方正姚体" panose="02010601030101010101" pitchFamily="2" charset="-122"/>
              </a:rPr>
              <a:t>4</a:t>
            </a:r>
            <a:r>
              <a:rPr lang="en-US" altLang="zh-CN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. </a:t>
            </a:r>
            <a:r>
              <a:rPr lang="zh-CN" altLang="en-US" sz="54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平衡设计</a:t>
            </a:r>
            <a:endParaRPr lang="zh-CN" altLang="en-US" sz="5400" dirty="0">
              <a:latin typeface="Times New Roman" panose="02020603050405020304" pitchFamily="18" charset="0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59523" y="1162776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&lt;trial NR_G1&gt;</a:t>
            </a:r>
            <a:endParaRPr lang="zh-CN" altLang="en-US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	/pretrialpause = 500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	/correctmessage = (correctmsg,500)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	/errormessage = (errormsg,500)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	/validresponse = ("F","J")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	/correctresponse = ("F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")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&lt;/trial&gt;</a:t>
            </a:r>
            <a:endParaRPr lang="zh-CN" altLang="en-US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59523" y="3294511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&lt;trial MR_G1&gt;</a:t>
            </a:r>
            <a:endParaRPr lang="en-US" altLang="zh-CN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	/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pretrialpause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 = 500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	/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correctmessage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 = (correctmsg,500)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	/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errormessage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 = (errormsg,500)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	/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validresponse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 = ("F","J")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	/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correctresponse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 = ("J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")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&lt;/trial&gt;</a:t>
            </a:r>
            <a:endParaRPr lang="zh-CN" altLang="en-US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114392" y="1094008"/>
            <a:ext cx="5060731" cy="555115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182708" y="1212982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zh-CN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&lt;trial NR_G2&gt;</a:t>
            </a:r>
            <a:endParaRPr lang="en-US" altLang="zh-CN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0"/>
            <a:r>
              <a:rPr lang="en-US" altLang="zh-CN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	/</a:t>
            </a:r>
            <a:r>
              <a:rPr lang="en-US" altLang="zh-CN" dirty="0" err="1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pretrialpause</a:t>
            </a:r>
            <a:r>
              <a:rPr lang="en-US" altLang="zh-CN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= 500</a:t>
            </a:r>
            <a:endParaRPr lang="en-US" altLang="zh-CN" dirty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0"/>
            <a:r>
              <a:rPr lang="en-US" altLang="zh-CN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	/</a:t>
            </a:r>
            <a:r>
              <a:rPr lang="en-US" altLang="zh-CN" dirty="0" err="1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correctmessage</a:t>
            </a:r>
            <a:r>
              <a:rPr lang="en-US" altLang="zh-CN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= (correctmsg,500)</a:t>
            </a:r>
            <a:endParaRPr lang="en-US" altLang="zh-CN" dirty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0"/>
            <a:r>
              <a:rPr lang="en-US" altLang="zh-CN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	/</a:t>
            </a:r>
            <a:r>
              <a:rPr lang="en-US" altLang="zh-CN" dirty="0" err="1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errormessage</a:t>
            </a:r>
            <a:r>
              <a:rPr lang="en-US" altLang="zh-CN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= (errormsg,500)</a:t>
            </a:r>
            <a:endParaRPr lang="en-US" altLang="zh-CN" dirty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0"/>
            <a:r>
              <a:rPr lang="en-US" altLang="zh-CN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	/</a:t>
            </a:r>
            <a:r>
              <a:rPr lang="en-US" altLang="zh-CN" dirty="0" err="1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validresponse</a:t>
            </a:r>
            <a:r>
              <a:rPr lang="en-US" altLang="zh-CN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= ("F","J")</a:t>
            </a:r>
            <a:endParaRPr lang="en-US" altLang="zh-CN" dirty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0"/>
            <a:r>
              <a:rPr lang="en-US" altLang="zh-CN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	/</a:t>
            </a:r>
            <a:r>
              <a:rPr lang="en-US" altLang="zh-CN" dirty="0" err="1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correctresponse</a:t>
            </a:r>
            <a:r>
              <a:rPr lang="en-US" altLang="zh-CN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= ("J")</a:t>
            </a:r>
            <a:endParaRPr lang="en-US" altLang="zh-CN" dirty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0"/>
            <a:r>
              <a:rPr lang="en-US" altLang="zh-CN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&lt;/trial&gt;</a:t>
            </a:r>
            <a:endParaRPr lang="zh-CN" altLang="en-US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182708" y="3394922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&lt;trial MR_G2&gt;</a:t>
            </a:r>
            <a:endParaRPr lang="en-US" altLang="zh-CN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	/</a:t>
            </a:r>
            <a:r>
              <a:rPr lang="en-US" altLang="zh-CN" dirty="0" err="1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pretrialpause</a:t>
            </a:r>
            <a:r>
              <a:rPr lang="en-US" altLang="zh-CN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= 500</a:t>
            </a:r>
            <a:endParaRPr lang="en-US" altLang="zh-CN" dirty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	/</a:t>
            </a:r>
            <a:r>
              <a:rPr lang="en-US" altLang="zh-CN" dirty="0" err="1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correctmessage</a:t>
            </a:r>
            <a:r>
              <a:rPr lang="en-US" altLang="zh-CN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= (correctmsg,500)</a:t>
            </a:r>
            <a:endParaRPr lang="en-US" altLang="zh-CN" dirty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	/</a:t>
            </a:r>
            <a:r>
              <a:rPr lang="en-US" altLang="zh-CN" dirty="0" err="1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errormessage</a:t>
            </a:r>
            <a:r>
              <a:rPr lang="en-US" altLang="zh-CN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= (errormsg,500)</a:t>
            </a:r>
            <a:endParaRPr lang="en-US" altLang="zh-CN" dirty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	/</a:t>
            </a:r>
            <a:r>
              <a:rPr lang="en-US" altLang="zh-CN" dirty="0" err="1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validresponse</a:t>
            </a:r>
            <a:r>
              <a:rPr lang="en-US" altLang="zh-CN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= ("F","J")</a:t>
            </a:r>
            <a:endParaRPr lang="en-US" altLang="zh-CN" dirty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	/</a:t>
            </a:r>
            <a:r>
              <a:rPr lang="en-US" altLang="zh-CN" dirty="0" err="1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correctresponse</a:t>
            </a:r>
            <a:r>
              <a:rPr lang="en-US" altLang="zh-CN" dirty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= ("F</a:t>
            </a:r>
            <a:r>
              <a:rPr lang="en-US" altLang="zh-CN" dirty="0" smtClean="0">
                <a:solidFill>
                  <a:prstClr val="black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")</a:t>
            </a:r>
            <a:endParaRPr lang="en-US" altLang="zh-CN" dirty="0" smtClean="0">
              <a:solidFill>
                <a:prstClr val="black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&lt;/trial&gt;</a:t>
            </a:r>
            <a:endParaRPr lang="zh-CN" altLang="en-US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182708" y="5523836"/>
            <a:ext cx="45704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//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对于第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2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组的被试：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//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当呈现旋转的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Normal 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R 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，则按“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J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”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键；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//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呈现旋转的镜像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Mirror R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按“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F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”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键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811923" y="5580710"/>
            <a:ext cx="457048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//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对于第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1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组的被试：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//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当呈现旋转的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Normal 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R 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，则按“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F”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键；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  <a:cs typeface="Arial" panose="020B0604020202020204" pitchFamily="34" charset="0"/>
            </a:endParaRPr>
          </a:p>
          <a:p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//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呈现旋转的镜像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Mirror R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按“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J”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  <a:cs typeface="Arial" panose="020B0604020202020204" pitchFamily="34" charset="0"/>
              </a:rPr>
              <a:t>键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660664" y="1134290"/>
            <a:ext cx="99257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Group 1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sym typeface="Wingdings" panose="05000000000000000000" pitchFamily="2" charset="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547644" y="2642346"/>
            <a:ext cx="4240925" cy="70797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660664" y="2806767"/>
            <a:ext cx="44353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&lt;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block </a:t>
            </a:r>
            <a:r>
              <a:rPr lang="zh-CN" altLang="en-US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exerciseblk_G1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&gt;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...&lt;/block&gt;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571295" y="1626138"/>
            <a:ext cx="4240925" cy="899040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785626" y="1986688"/>
            <a:ext cx="376256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&lt;page </a:t>
            </a:r>
            <a:r>
              <a:rPr lang="en-US" altLang="zh-CN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instruction_G1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&gt;...&lt;/page&gt;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sym typeface="Wingdings" panose="05000000000000000000" pitchFamily="2" charset="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60666" y="1713781"/>
            <a:ext cx="44353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&lt;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block </a:t>
            </a:r>
            <a:r>
              <a:rPr lang="en-US" altLang="zh-CN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startblock_G1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&gt;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...&lt;/block&gt;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1620086" y="4742933"/>
            <a:ext cx="4240925" cy="719819"/>
            <a:chOff x="1634032" y="4973688"/>
            <a:chExt cx="4240925" cy="719819"/>
          </a:xfrm>
        </p:grpSpPr>
        <p:sp>
          <p:nvSpPr>
            <p:cNvPr id="15" name="圆角矩形 14"/>
            <p:cNvSpPr/>
            <p:nvPr/>
          </p:nvSpPr>
          <p:spPr>
            <a:xfrm>
              <a:off x="1634032" y="4973688"/>
              <a:ext cx="4240925" cy="719819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906873" y="5148931"/>
              <a:ext cx="36952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&lt;block </a:t>
              </a:r>
              <a:r>
                <a:rPr lang="zh-CN" altLang="en-US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judgeblk_G1</a:t>
              </a:r>
              <a:r>
                <a:rPr lang="zh-CN" altLang="en-US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&gt;</a:t>
              </a:r>
              <a:r>
                <a:rPr lang="en-US" altLang="zh-CN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...&lt;/block&gt;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9333122" y="1145840"/>
            <a:ext cx="100380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Group 2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sym typeface="Wingdings" panose="05000000000000000000" pitchFamily="2" charset="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6095998" y="2640850"/>
            <a:ext cx="4240925" cy="709474"/>
            <a:chOff x="7503730" y="6095513"/>
            <a:chExt cx="4240925" cy="709474"/>
          </a:xfrm>
        </p:grpSpPr>
        <p:sp>
          <p:nvSpPr>
            <p:cNvPr id="19" name="圆角矩形 18"/>
            <p:cNvSpPr/>
            <p:nvPr/>
          </p:nvSpPr>
          <p:spPr>
            <a:xfrm>
              <a:off x="7503730" y="6095513"/>
              <a:ext cx="4240925" cy="709474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0" name="矩形 19"/>
            <p:cNvSpPr/>
            <p:nvPr/>
          </p:nvSpPr>
          <p:spPr>
            <a:xfrm>
              <a:off x="7641919" y="6261430"/>
              <a:ext cx="396454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/>
                <a:t>&lt;</a:t>
              </a:r>
              <a:r>
                <a:rPr lang="zh-CN" altLang="en-US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block </a:t>
              </a:r>
              <a:r>
                <a:rPr lang="zh-CN" altLang="en-US" dirty="0" smtClean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exerciseblk_G</a:t>
              </a:r>
              <a:r>
                <a:rPr lang="en-US" altLang="zh-CN" dirty="0" smtClean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2</a:t>
              </a:r>
              <a:r>
                <a:rPr lang="zh-CN" altLang="en-US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&gt;</a:t>
              </a:r>
              <a:r>
                <a:rPr lang="en-US" altLang="zh-CN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…&lt;/block&gt;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5" name="圆角矩形 4"/>
          <p:cNvSpPr/>
          <p:nvPr/>
        </p:nvSpPr>
        <p:spPr>
          <a:xfrm>
            <a:off x="6095998" y="1630684"/>
            <a:ext cx="4240925" cy="908491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6334096" y="1942077"/>
            <a:ext cx="381226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&lt;page </a:t>
            </a:r>
            <a:r>
              <a:rPr lang="en-US" altLang="zh-CN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instruction_G2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&gt;...&lt;/page&gt;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sym typeface="Wingdings" panose="05000000000000000000" pitchFamily="2" charset="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220960" y="1743765"/>
            <a:ext cx="44353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&lt;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block </a:t>
            </a:r>
            <a:r>
              <a:rPr lang="en-US" altLang="zh-CN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startblock_G2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&gt;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...&lt;/block&gt;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6190681" y="4742937"/>
            <a:ext cx="4240925" cy="719819"/>
            <a:chOff x="7855132" y="6250249"/>
            <a:chExt cx="4240925" cy="679288"/>
          </a:xfrm>
        </p:grpSpPr>
        <p:sp>
          <p:nvSpPr>
            <p:cNvPr id="27" name="圆角矩形 26"/>
            <p:cNvSpPr/>
            <p:nvPr/>
          </p:nvSpPr>
          <p:spPr>
            <a:xfrm>
              <a:off x="7855132" y="6250249"/>
              <a:ext cx="4240925" cy="679288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8127973" y="6415621"/>
              <a:ext cx="3695242" cy="34853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&lt;block </a:t>
              </a:r>
              <a:r>
                <a:rPr lang="zh-CN" altLang="en-US" dirty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judgeblk_</a:t>
              </a:r>
              <a:r>
                <a:rPr lang="zh-CN" altLang="en-US" dirty="0" smtClean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G</a:t>
              </a:r>
              <a:r>
                <a:rPr lang="en-US" altLang="zh-CN" dirty="0" smtClean="0">
                  <a:solidFill>
                    <a:srgbClr val="FF0000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2</a:t>
              </a:r>
              <a:r>
                <a:rPr lang="zh-CN" altLang="en-US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&gt;</a:t>
              </a:r>
              <a:r>
                <a:rPr lang="en-US" altLang="zh-CN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...&lt;/block&gt;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3975534" y="491923"/>
            <a:ext cx="4240925" cy="583868"/>
            <a:chOff x="3640749" y="279155"/>
            <a:chExt cx="4240925" cy="583868"/>
          </a:xfrm>
        </p:grpSpPr>
        <p:sp>
          <p:nvSpPr>
            <p:cNvPr id="36" name="圆角矩形 35"/>
            <p:cNvSpPr/>
            <p:nvPr/>
          </p:nvSpPr>
          <p:spPr>
            <a:xfrm>
              <a:off x="3640749" y="279155"/>
              <a:ext cx="4240925" cy="583868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4323157" y="396509"/>
              <a:ext cx="28761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黑体" panose="02010609060101010101" pitchFamily="49" charset="-122"/>
                  <a:ea typeface="黑体" panose="02010609060101010101" pitchFamily="49" charset="-122"/>
                </a:rPr>
                <a:t>&lt;page begininstruction&gt;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975535" y="3760751"/>
            <a:ext cx="4240925" cy="601203"/>
            <a:chOff x="3665193" y="350494"/>
            <a:chExt cx="4240925" cy="601203"/>
          </a:xfrm>
        </p:grpSpPr>
        <p:sp>
          <p:nvSpPr>
            <p:cNvPr id="40" name="圆角矩形 39"/>
            <p:cNvSpPr/>
            <p:nvPr/>
          </p:nvSpPr>
          <p:spPr>
            <a:xfrm>
              <a:off x="3665193" y="350494"/>
              <a:ext cx="4240925" cy="601203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/>
            <p:cNvSpPr/>
            <p:nvPr/>
          </p:nvSpPr>
          <p:spPr>
            <a:xfrm>
              <a:off x="4736729" y="434081"/>
              <a:ext cx="214674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&lt;</a:t>
              </a:r>
              <a:r>
                <a:rPr lang="en-US" altLang="zh-CN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block</a:t>
              </a:r>
              <a:r>
                <a:rPr lang="zh-CN" altLang="en-US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en-US" altLang="zh-CN" dirty="0" err="1" smtClean="0">
                  <a:latin typeface="黑体" panose="02010609060101010101" pitchFamily="49" charset="-122"/>
                  <a:ea typeface="黑体" panose="02010609060101010101" pitchFamily="49" charset="-122"/>
                </a:rPr>
                <a:t>restblock</a:t>
              </a:r>
              <a:r>
                <a:rPr lang="zh-CN" altLang="en-US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&gt;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4021425" y="5830572"/>
            <a:ext cx="4240925" cy="600693"/>
            <a:chOff x="3619672" y="-151242"/>
            <a:chExt cx="4240925" cy="854202"/>
          </a:xfrm>
        </p:grpSpPr>
        <p:sp>
          <p:nvSpPr>
            <p:cNvPr id="44" name="圆角矩形 43"/>
            <p:cNvSpPr/>
            <p:nvPr/>
          </p:nvSpPr>
          <p:spPr>
            <a:xfrm>
              <a:off x="3619672" y="-151242"/>
              <a:ext cx="4240925" cy="854202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/>
            <p:cNvSpPr/>
            <p:nvPr/>
          </p:nvSpPr>
          <p:spPr>
            <a:xfrm>
              <a:off x="4463648" y="23388"/>
              <a:ext cx="26084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&lt;</a:t>
              </a:r>
              <a:r>
                <a:rPr lang="en-US" altLang="zh-CN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page</a:t>
              </a:r>
              <a:r>
                <a:rPr lang="zh-CN" altLang="en-US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 </a:t>
              </a:r>
              <a:r>
                <a:rPr lang="en-US" altLang="zh-CN" dirty="0" err="1">
                  <a:latin typeface="黑体" panose="02010609060101010101" pitchFamily="49" charset="-122"/>
                  <a:ea typeface="黑体" panose="02010609060101010101" pitchFamily="49" charset="-122"/>
                </a:rPr>
                <a:t>endinstruction</a:t>
              </a:r>
              <a:r>
                <a:rPr lang="zh-CN" altLang="en-US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&gt;</a:t>
              </a:r>
              <a:endParaRPr lang="zh-CN" altLang="en-US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cxnSp>
        <p:nvCxnSpPr>
          <p:cNvPr id="48" name="直接箭头连接符 47"/>
          <p:cNvCxnSpPr>
            <a:stCxn id="36" idx="2"/>
            <a:endCxn id="4" idx="0"/>
          </p:cNvCxnSpPr>
          <p:nvPr/>
        </p:nvCxnSpPr>
        <p:spPr>
          <a:xfrm flipH="1">
            <a:off x="3691758" y="1075791"/>
            <a:ext cx="2404239" cy="55034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36" idx="2"/>
            <a:endCxn id="5" idx="0"/>
          </p:cNvCxnSpPr>
          <p:nvPr/>
        </p:nvCxnSpPr>
        <p:spPr>
          <a:xfrm>
            <a:off x="6095997" y="1075791"/>
            <a:ext cx="2120464" cy="5548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stCxn id="14" idx="2"/>
          </p:cNvCxnSpPr>
          <p:nvPr/>
        </p:nvCxnSpPr>
        <p:spPr>
          <a:xfrm>
            <a:off x="3668107" y="3350320"/>
            <a:ext cx="1856438" cy="4104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>
            <a:stCxn id="19" idx="2"/>
          </p:cNvCxnSpPr>
          <p:nvPr/>
        </p:nvCxnSpPr>
        <p:spPr>
          <a:xfrm flipH="1">
            <a:off x="6400800" y="3350324"/>
            <a:ext cx="1815661" cy="4104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endCxn id="15" idx="0"/>
          </p:cNvCxnSpPr>
          <p:nvPr/>
        </p:nvCxnSpPr>
        <p:spPr>
          <a:xfrm flipH="1">
            <a:off x="3740549" y="4361954"/>
            <a:ext cx="1737968" cy="3809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>
            <a:endCxn id="27" idx="0"/>
          </p:cNvCxnSpPr>
          <p:nvPr/>
        </p:nvCxnSpPr>
        <p:spPr>
          <a:xfrm>
            <a:off x="6397357" y="4347961"/>
            <a:ext cx="1913787" cy="3949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stCxn id="27" idx="2"/>
          </p:cNvCxnSpPr>
          <p:nvPr/>
        </p:nvCxnSpPr>
        <p:spPr>
          <a:xfrm flipH="1">
            <a:off x="6700632" y="5462756"/>
            <a:ext cx="1610512" cy="388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stCxn id="15" idx="2"/>
          </p:cNvCxnSpPr>
          <p:nvPr/>
        </p:nvCxnSpPr>
        <p:spPr>
          <a:xfrm>
            <a:off x="3740549" y="5462752"/>
            <a:ext cx="1807645" cy="3885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>
            <a:stCxn id="8" idx="2"/>
            <a:endCxn id="14" idx="0"/>
          </p:cNvCxnSpPr>
          <p:nvPr/>
        </p:nvCxnSpPr>
        <p:spPr>
          <a:xfrm>
            <a:off x="3666910" y="2494519"/>
            <a:ext cx="1197" cy="147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/>
          <p:nvPr/>
        </p:nvCxnSpPr>
        <p:spPr>
          <a:xfrm>
            <a:off x="8237504" y="2511726"/>
            <a:ext cx="1197" cy="1478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11" grpId="0"/>
      <p:bldP spid="4" grpId="0" animBg="1"/>
      <p:bldP spid="8" grpId="0"/>
      <p:bldP spid="13" grpId="0"/>
      <p:bldP spid="7" grpId="0"/>
      <p:bldP spid="5" grpId="0" animBg="1"/>
      <p:bldP spid="9" grpId="0"/>
      <p:bldP spid="2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552870" y="2321576"/>
            <a:ext cx="8494633" cy="10153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48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实例</a:t>
            </a:r>
            <a:r>
              <a:rPr lang="en-US" altLang="zh-CN" sz="48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2</a:t>
            </a:r>
            <a:r>
              <a:rPr lang="zh-CN" altLang="en-US" sz="48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：性别偏见内</a:t>
            </a:r>
            <a:r>
              <a:rPr lang="zh-CN" altLang="en-US" sz="4800" dirty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隐联想</a:t>
            </a:r>
            <a:r>
              <a:rPr lang="zh-CN" altLang="en-US" sz="48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实验</a:t>
            </a:r>
            <a:endParaRPr lang="en-US" altLang="zh-CN" sz="4800" dirty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/>
        </p:nvSpPr>
        <p:spPr>
          <a:xfrm>
            <a:off x="741382" y="5280273"/>
            <a:ext cx="8257575" cy="445763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41383" y="4520001"/>
            <a:ext cx="10993418" cy="3783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41384" y="3468414"/>
            <a:ext cx="10993418" cy="3783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2311" y="1212183"/>
            <a:ext cx="11848390" cy="551792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内隐联想测验（</a:t>
            </a:r>
            <a:r>
              <a:rPr lang="en-US" altLang="zh-CN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Implicit Association Test</a:t>
            </a:r>
            <a:r>
              <a:rPr lang="en-US" altLang="zh-CN" sz="20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,</a:t>
            </a:r>
            <a:r>
              <a:rPr lang="zh-CN" altLang="en-US" sz="20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sz="20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IAT</a:t>
            </a:r>
            <a:r>
              <a:rPr lang="zh-CN" altLang="en-US" sz="20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）</a:t>
            </a:r>
            <a:endParaRPr lang="en-US" altLang="zh-CN" sz="20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测试两个目标概念与某个属性之间关联的强度</a:t>
            </a:r>
            <a:endParaRPr lang="en-US" altLang="zh-CN" sz="20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实验描述</a:t>
            </a:r>
            <a:endParaRPr lang="en-US" altLang="zh-CN" sz="20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在第一个任务中呈现</a:t>
            </a:r>
            <a:r>
              <a:rPr lang="zh-CN" altLang="en-US" sz="2000" u="sng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一对属性词</a:t>
            </a: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，然后呈现</a:t>
            </a:r>
            <a:r>
              <a:rPr lang="zh-CN" altLang="en-US" sz="2000" u="sng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词表</a:t>
            </a:r>
            <a:r>
              <a:rPr lang="en-US" altLang="zh-CN" sz="2000" u="sng" dirty="0" smtClean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，让被试判断词表中的词属于哪个属性。</a:t>
            </a:r>
            <a:endParaRPr lang="en-US" altLang="zh-CN" sz="20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（例如，属性词为</a:t>
            </a:r>
            <a:r>
              <a:rPr lang="en-US" altLang="zh-CN" sz="20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Family</a:t>
            </a: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和</a:t>
            </a:r>
            <a:r>
              <a:rPr lang="en-US" altLang="zh-CN" sz="2000" b="1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Career</a:t>
            </a: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，第一阶段的任务即判断出现的词属于</a:t>
            </a:r>
            <a:r>
              <a:rPr lang="en-US" altLang="zh-CN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Family,</a:t>
            </a: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还是属于</a:t>
            </a:r>
            <a:r>
              <a:rPr lang="en-US" altLang="zh-CN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Career</a:t>
            </a: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）</a:t>
            </a:r>
            <a:endParaRPr lang="en-US" altLang="zh-CN" sz="20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在第二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个任务中</a:t>
            </a: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呈现</a:t>
            </a:r>
            <a:r>
              <a:rPr lang="zh-CN" altLang="en-US" sz="2000" u="sng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另一对属性词</a:t>
            </a: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，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然后呈现另一个</a:t>
            </a:r>
            <a:r>
              <a:rPr lang="zh-CN" altLang="en-US" sz="2000" u="sng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词表</a:t>
            </a:r>
            <a:r>
              <a:rPr lang="en-US" altLang="zh-CN" sz="2000" u="sng" dirty="0"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，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让被试判断词表中的词属于哪个属性</a:t>
            </a: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sz="20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（例如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，属性词</a:t>
            </a: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为</a:t>
            </a:r>
            <a:r>
              <a:rPr lang="en-US" altLang="zh-CN" sz="20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Female</a:t>
            </a: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和</a:t>
            </a:r>
            <a:r>
              <a:rPr lang="en-US" altLang="zh-CN" sz="20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M</a:t>
            </a:r>
            <a:r>
              <a:rPr lang="en-US" altLang="zh-CN" sz="20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ale</a:t>
            </a: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，第二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阶段的</a:t>
            </a: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任务即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判断出现的词</a:t>
            </a: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属于</a:t>
            </a:r>
            <a:r>
              <a:rPr lang="en-US" altLang="zh-CN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Female,</a:t>
            </a: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还是属于</a:t>
            </a:r>
            <a:r>
              <a:rPr lang="en-US" altLang="zh-CN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Male</a:t>
            </a:r>
            <a:r>
              <a:rPr lang="zh-CN" altLang="en-US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）</a:t>
            </a:r>
            <a:endParaRPr lang="en-US" altLang="zh-CN" sz="20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4470" y="86376"/>
            <a:ext cx="8494633" cy="10153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实例</a:t>
            </a:r>
            <a:r>
              <a:rPr lang="en-US" altLang="zh-CN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2</a:t>
            </a:r>
            <a:r>
              <a:rPr lang="zh-CN" altLang="en-US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：性别偏见内</a:t>
            </a:r>
            <a:r>
              <a:rPr lang="zh-CN" altLang="en-US" sz="4800" dirty="0">
                <a:latin typeface="方正姚体" panose="02010601030101010101" pitchFamily="2" charset="-122"/>
                <a:ea typeface="方正姚体" panose="02010601030101010101" pitchFamily="2" charset="-122"/>
              </a:rPr>
              <a:t>隐联想</a:t>
            </a:r>
            <a:r>
              <a:rPr lang="zh-CN" altLang="en-US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实验</a:t>
            </a:r>
            <a:endParaRPr lang="en-US" altLang="zh-CN" sz="48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91821" y="5305497"/>
            <a:ext cx="9142266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通过上述两项任务让被试通过学习将</a:t>
            </a:r>
            <a:r>
              <a:rPr lang="zh-CN" altLang="en-US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两</a:t>
            </a:r>
            <a:r>
              <a:rPr lang="zh-CN" altLang="en-US" b="1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组</a:t>
            </a:r>
            <a:r>
              <a:rPr lang="zh-CN" altLang="en-US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词汇</a:t>
            </a: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与</a:t>
            </a:r>
            <a:r>
              <a:rPr lang="zh-CN" altLang="en-US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两组属性词</a:t>
            </a:r>
            <a:r>
              <a:rPr lang="zh-CN" altLang="en-US" b="1" dirty="0">
                <a:latin typeface="仿宋" panose="02010609060101010101" pitchFamily="49" charset="-122"/>
                <a:ea typeface="仿宋" panose="02010609060101010101" pitchFamily="49" charset="-122"/>
              </a:rPr>
              <a:t>形成有力的链接</a:t>
            </a: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774523" y="3949701"/>
            <a:ext cx="10941620" cy="2005373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4470" y="1520324"/>
            <a:ext cx="11231881" cy="2213477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实验描述</a:t>
            </a:r>
            <a:endParaRPr lang="en-US" altLang="zh-CN" sz="24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在第三个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任务中对</a:t>
            </a:r>
            <a:r>
              <a:rPr lang="zh-CN" altLang="en-US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两组属性词进行一一配对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（会出现两种情况），然后呈现词表，</a:t>
            </a:r>
            <a:r>
              <a:rPr lang="zh-CN" altLang="en-US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让被试判断词表中的词属于哪个属性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，如果是呈现在左边的属性按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E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键，如果是右边的属性按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F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键</a:t>
            </a:r>
            <a:r>
              <a:rPr lang="zh-CN" altLang="en-US" dirty="0" smtClean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4470" y="86376"/>
            <a:ext cx="8494633" cy="10153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实例</a:t>
            </a:r>
            <a:r>
              <a:rPr lang="en-US" altLang="zh-CN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2</a:t>
            </a:r>
            <a:r>
              <a:rPr lang="zh-CN" altLang="en-US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：性别偏见内</a:t>
            </a:r>
            <a:r>
              <a:rPr lang="zh-CN" altLang="en-US" sz="4800" dirty="0">
                <a:latin typeface="方正姚体" panose="02010601030101010101" pitchFamily="2" charset="-122"/>
                <a:ea typeface="方正姚体" panose="02010601030101010101" pitchFamily="2" charset="-122"/>
              </a:rPr>
              <a:t>隐联想</a:t>
            </a:r>
            <a:r>
              <a:rPr lang="zh-CN" altLang="en-US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实验</a:t>
            </a:r>
            <a:endParaRPr lang="en-US" altLang="zh-CN" sz="48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36423" y="3997283"/>
            <a:ext cx="1110115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当指示语将</a:t>
            </a:r>
            <a:r>
              <a:rPr lang="zh-CN" altLang="en-US" sz="2400" u="sng" dirty="0">
                <a:latin typeface="仿宋" panose="02010609060101010101" pitchFamily="49" charset="-122"/>
                <a:ea typeface="仿宋" panose="02010609060101010101" pitchFamily="49" charset="-122"/>
              </a:rPr>
              <a:t>高内隐关联的词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用同一个键反应（</a:t>
            </a:r>
            <a:r>
              <a:rPr lang="zh-CN" altLang="en-US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例如</a:t>
            </a:r>
            <a:r>
              <a:rPr lang="zh-CN" altLang="en-US" sz="24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，</a:t>
            </a:r>
            <a:r>
              <a:rPr lang="en-US" altLang="zh-CN" sz="24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Family</a:t>
            </a:r>
            <a:r>
              <a:rPr lang="zh-CN" altLang="en-US" sz="24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和</a:t>
            </a:r>
            <a:r>
              <a:rPr lang="en-US" altLang="zh-CN" sz="24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Female</a:t>
            </a:r>
            <a:r>
              <a:rPr lang="zh-CN" altLang="en-US" sz="24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都</a:t>
            </a:r>
            <a:r>
              <a:rPr lang="zh-CN" altLang="en-US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用“</a:t>
            </a:r>
            <a:r>
              <a:rPr lang="en-US" altLang="zh-CN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E”</a:t>
            </a:r>
            <a:r>
              <a:rPr lang="zh-CN" altLang="en-US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按键反应</a:t>
            </a:r>
            <a:r>
              <a:rPr lang="zh-CN" altLang="en-US" sz="24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，</a:t>
            </a:r>
            <a:r>
              <a:rPr lang="en-US" altLang="zh-CN" sz="24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Career</a:t>
            </a:r>
            <a:r>
              <a:rPr lang="zh-CN" altLang="en-US" sz="24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和</a:t>
            </a:r>
            <a:r>
              <a:rPr lang="en-US" altLang="zh-CN" sz="24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Male</a:t>
            </a:r>
            <a:r>
              <a:rPr lang="zh-CN" altLang="en-US" sz="24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都</a:t>
            </a:r>
            <a:r>
              <a:rPr lang="zh-CN" altLang="en-US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应“</a:t>
            </a:r>
            <a:r>
              <a:rPr lang="en-US" altLang="zh-CN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F”</a:t>
            </a:r>
            <a:r>
              <a:rPr lang="zh-CN" altLang="en-US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按键反应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），速度会比</a:t>
            </a:r>
            <a:r>
              <a:rPr lang="zh-CN" altLang="en-US" sz="2400" u="sng" dirty="0">
                <a:latin typeface="仿宋" panose="02010609060101010101" pitchFamily="49" charset="-122"/>
                <a:ea typeface="仿宋" panose="02010609060101010101" pitchFamily="49" charset="-122"/>
              </a:rPr>
              <a:t>低内隐关联的词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用同一个按键反应要快。</a:t>
            </a:r>
            <a:r>
              <a:rPr lang="zh-CN" altLang="en-US" sz="2400" u="sng" dirty="0">
                <a:latin typeface="仿宋" panose="02010609060101010101" pitchFamily="49" charset="-122"/>
                <a:ea typeface="仿宋" panose="02010609060101010101" pitchFamily="49" charset="-122"/>
              </a:rPr>
              <a:t>这种</a:t>
            </a:r>
            <a:r>
              <a:rPr lang="zh-CN" altLang="en-US" sz="2400" u="sng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反应时的差异</a:t>
            </a:r>
            <a:r>
              <a:rPr lang="zh-CN" altLang="en-US" sz="2400" u="sng" dirty="0">
                <a:latin typeface="仿宋" panose="02010609060101010101" pitchFamily="49" charset="-122"/>
                <a:ea typeface="仿宋" panose="02010609060101010101" pitchFamily="49" charset="-122"/>
              </a:rPr>
              <a:t>暗中测量了两个属性关于同一特质的不同联想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。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4175" y="1315720"/>
            <a:ext cx="10742930" cy="520827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假设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compatible: “Female-Family,Male-Career”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关联强于</a:t>
            </a:r>
            <a:endParaRPr lang="zh-CN" altLang="en-US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“Male-Family,Female-Career”</a:t>
            </a: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所有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Trial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判断均为：</a:t>
            </a:r>
            <a:endParaRPr lang="zh-CN" altLang="en-US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符合左侧描述按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“E”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键</a:t>
            </a:r>
            <a:endParaRPr lang="zh-CN" altLang="en-US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符合右侧描述按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“F”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键</a:t>
            </a:r>
            <a:endParaRPr lang="zh-CN" altLang="en-US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基于反应时的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d-score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计算</a:t>
            </a:r>
            <a:endParaRPr lang="zh-CN" altLang="en-US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应用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&lt;values&gt;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和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&lt;expressions&gt;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标记符</a:t>
            </a:r>
            <a:endParaRPr lang="zh-CN" altLang="en-US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lnSpc>
                <a:spcPct val="150000"/>
              </a:lnSpc>
              <a:buFont typeface="+mj-lt"/>
              <a:buNone/>
            </a:pPr>
            <a:endParaRPr lang="zh-CN" altLang="en-US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zh-CN" altLang="en-US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036" y="-22209"/>
            <a:ext cx="2621280" cy="1198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4800" dirty="0">
                <a:latin typeface="方正姚体" panose="02010601030101010101" pitchFamily="2" charset="-122"/>
                <a:ea typeface="方正姚体" panose="02010601030101010101" pitchFamily="2" charset="-122"/>
              </a:rPr>
              <a:t>程序逻辑</a:t>
            </a:r>
            <a:endParaRPr lang="zh-CN" altLang="en-US" sz="48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4175" y="1315720"/>
            <a:ext cx="11536045" cy="5208270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AutoNum type="arabicPeriod"/>
            </a:pP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Block1(20 trials):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首先判断、强化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Female/Male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及对应词表</a:t>
            </a:r>
            <a:endParaRPr lang="zh-CN" altLang="en-US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AutoNum type="arabicPeriod"/>
            </a:pP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Block2(20 trials):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其次判断、强化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Family/Career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及对应词表</a:t>
            </a:r>
            <a:endParaRPr lang="zh-CN" altLang="en-US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Block3(20 trials):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进行</a:t>
            </a:r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compatible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第一组判断，并记录反应时</a:t>
            </a:r>
            <a:endParaRPr lang="zh-CN" altLang="en-US" sz="24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Block4(40 trials):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进行</a:t>
            </a:r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compatible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第二组判断，并记录反应时</a:t>
            </a:r>
            <a:endParaRPr lang="zh-CN" altLang="en-US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Block5(20 trials):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判断、强化</a:t>
            </a:r>
            <a:r>
              <a:rPr lang="zh-CN" altLang="en-US" sz="24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位置调换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的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Female/Male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及对应词表</a:t>
            </a:r>
            <a:endParaRPr lang="zh-CN" altLang="en-US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Block6(20 trials):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进行</a:t>
            </a:r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incompatible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第一组判断，并记录反应时</a:t>
            </a:r>
            <a:endParaRPr lang="zh-CN" altLang="en-US" sz="24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Blcok7(40 trials):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进行</a:t>
            </a:r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incompatible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第二组判断，并记录反应时</a:t>
            </a:r>
            <a:endParaRPr lang="zh-CN" altLang="en-US" sz="24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8683" y="-11414"/>
            <a:ext cx="7395845" cy="1198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4800" dirty="0">
                <a:latin typeface="方正姚体" panose="02010601030101010101" pitchFamily="2" charset="-122"/>
                <a:ea typeface="方正姚体" panose="02010601030101010101" pitchFamily="2" charset="-122"/>
              </a:rPr>
              <a:t>程序逻辑（以</a:t>
            </a:r>
            <a:r>
              <a:rPr lang="en-US" altLang="zh-CN" sz="4800" dirty="0">
                <a:latin typeface="方正姚体" panose="02010601030101010101" pitchFamily="2" charset="-122"/>
                <a:ea typeface="方正姚体" panose="02010601030101010101" pitchFamily="2" charset="-122"/>
              </a:rPr>
              <a:t>group1</a:t>
            </a:r>
            <a:r>
              <a:rPr lang="zh-CN" altLang="en-US" sz="4800" dirty="0">
                <a:latin typeface="方正姚体" panose="02010601030101010101" pitchFamily="2" charset="-122"/>
                <a:ea typeface="方正姚体" panose="02010601030101010101" pitchFamily="2" charset="-122"/>
              </a:rPr>
              <a:t>为例</a:t>
            </a:r>
            <a:r>
              <a:rPr lang="zh-CN" altLang="en-US" sz="4800" dirty="0">
                <a:latin typeface="方正姚体" panose="02010601030101010101" pitchFamily="2" charset="-122"/>
                <a:ea typeface="方正姚体" panose="02010601030101010101" pitchFamily="2" charset="-122"/>
              </a:rPr>
              <a:t>）</a:t>
            </a:r>
            <a:endParaRPr lang="zh-CN" altLang="en-US" sz="48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直接箭头连接符 36"/>
          <p:cNvCxnSpPr/>
          <p:nvPr/>
        </p:nvCxnSpPr>
        <p:spPr>
          <a:xfrm>
            <a:off x="612011" y="6357258"/>
            <a:ext cx="11248709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9914890" y="57785"/>
            <a:ext cx="22567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 dirty="0" smtClean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//</a:t>
            </a: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以</a:t>
            </a:r>
            <a:r>
              <a:rPr lang="en-US" altLang="zh-CN" b="1" dirty="0" smtClean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group1</a:t>
            </a: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被试</a:t>
            </a:r>
            <a:r>
              <a: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为例</a:t>
            </a:r>
            <a:endParaRPr lang="zh-CN" altLang="en-US" b="1" dirty="0" smtClean="0">
              <a:latin typeface="仿宋" panose="02010609060101010101" pitchFamily="49" charset="-122"/>
              <a:ea typeface="仿宋" panose="02010609060101010101" pitchFamily="49" charset="-122"/>
              <a:sym typeface="+mn-ea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99031" y="57801"/>
            <a:ext cx="5551882" cy="4317349"/>
            <a:chOff x="156" y="91"/>
            <a:chExt cx="8743" cy="6799"/>
          </a:xfrm>
        </p:grpSpPr>
        <p:grpSp>
          <p:nvGrpSpPr>
            <p:cNvPr id="21" name="组合 20"/>
            <p:cNvGrpSpPr/>
            <p:nvPr/>
          </p:nvGrpSpPr>
          <p:grpSpPr>
            <a:xfrm>
              <a:off x="156" y="91"/>
              <a:ext cx="8743" cy="5874"/>
              <a:chOff x="5054600" y="1409700"/>
              <a:chExt cx="6502400" cy="4368800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5054600" y="1409700"/>
                <a:ext cx="6502400" cy="4368800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5403418" y="1694932"/>
                <a:ext cx="1419726" cy="5407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仿宋" panose="02010609060101010101" pitchFamily="49" charset="-122"/>
                    <a:cs typeface="Arial" panose="020B0604020202020204" pitchFamily="34" charset="0"/>
                  </a:rPr>
                  <a:t>Female</a:t>
                </a:r>
                <a:endPara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10003795" y="1688064"/>
                <a:ext cx="999178" cy="5407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仿宋" panose="02010609060101010101" pitchFamily="49" charset="-122"/>
                    <a:cs typeface="Arial" panose="020B0604020202020204" pitchFamily="34" charset="0"/>
                  </a:rPr>
                  <a:t>Male</a:t>
                </a:r>
                <a:endPara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7780191" y="3369805"/>
                <a:ext cx="959751" cy="5407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仿宋" panose="02010609060101010101" pitchFamily="49" charset="-122"/>
                    <a:cs typeface="Arial" panose="020B0604020202020204" pitchFamily="34" charset="0"/>
                  </a:rPr>
                  <a:t>Julia</a:t>
                </a:r>
                <a:endPara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779" y="6310"/>
              <a:ext cx="2282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b="1" dirty="0" smtClean="0">
                  <a:latin typeface="仿宋" panose="02010609060101010101" pitchFamily="49" charset="-122"/>
                  <a:ea typeface="仿宋" panose="02010609060101010101" pitchFamily="49" charset="-122"/>
                  <a:sym typeface="+mn-ea"/>
                </a:rPr>
                <a:t>20</a:t>
              </a:r>
              <a:r>
                <a:rPr lang="zh-CN" altLang="en-US" b="1" dirty="0" smtClean="0">
                  <a:latin typeface="仿宋" panose="02010609060101010101" pitchFamily="49" charset="-122"/>
                  <a:ea typeface="仿宋" panose="02010609060101010101" pitchFamily="49" charset="-122"/>
                  <a:sym typeface="+mn-ea"/>
                </a:rPr>
                <a:t>次：词表</a:t>
              </a:r>
              <a:r>
                <a:rPr lang="en-US" altLang="zh-CN" b="1" dirty="0" smtClean="0">
                  <a:latin typeface="仿宋" panose="02010609060101010101" pitchFamily="49" charset="-122"/>
                  <a:ea typeface="仿宋" panose="02010609060101010101" pitchFamily="49" charset="-122"/>
                  <a:sym typeface="+mn-ea"/>
                </a:rPr>
                <a:t>1</a:t>
              </a:r>
              <a:endParaRPr lang="en-US" altLang="zh-CN" b="1" dirty="0" smtClean="0">
                <a:latin typeface="仿宋" panose="02010609060101010101" pitchFamily="49" charset="-122"/>
                <a:ea typeface="仿宋" panose="02010609060101010101" pitchFamily="49" charset="-122"/>
                <a:sym typeface="+mn-ea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795460" y="838178"/>
            <a:ext cx="5551882" cy="4098312"/>
            <a:chOff x="2245" y="1517"/>
            <a:chExt cx="8743" cy="6454"/>
          </a:xfrm>
        </p:grpSpPr>
        <p:grpSp>
          <p:nvGrpSpPr>
            <p:cNvPr id="6" name="组合 5"/>
            <p:cNvGrpSpPr/>
            <p:nvPr/>
          </p:nvGrpSpPr>
          <p:grpSpPr>
            <a:xfrm>
              <a:off x="2245" y="1517"/>
              <a:ext cx="8743" cy="5874"/>
              <a:chOff x="5054600" y="1409700"/>
              <a:chExt cx="6502400" cy="4368800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5054600" y="1409700"/>
                <a:ext cx="6502400" cy="43688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5403418" y="1694932"/>
                <a:ext cx="1091966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 smtClean="0">
                    <a:solidFill>
                      <a:srgbClr val="4DD60C"/>
                    </a:solidFill>
                    <a:latin typeface="Arial" panose="020B0604020202020204" pitchFamily="34" charset="0"/>
                    <a:ea typeface="仿宋" panose="02010609060101010101" pitchFamily="49" charset="-122"/>
                    <a:cs typeface="Arial" panose="020B0604020202020204" pitchFamily="34" charset="0"/>
                  </a:rPr>
                  <a:t>Family</a:t>
                </a:r>
                <a:endParaRPr lang="zh-CN" altLang="en-US" sz="2400" dirty="0">
                  <a:solidFill>
                    <a:srgbClr val="4DD60C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10003795" y="1688064"/>
                <a:ext cx="112723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 smtClean="0">
                    <a:solidFill>
                      <a:srgbClr val="4DD60C"/>
                    </a:solidFill>
                    <a:latin typeface="Arial" panose="020B0604020202020204" pitchFamily="34" charset="0"/>
                    <a:ea typeface="仿宋" panose="02010609060101010101" pitchFamily="49" charset="-122"/>
                    <a:cs typeface="Arial" panose="020B0604020202020204" pitchFamily="34" charset="0"/>
                  </a:rPr>
                  <a:t>Career</a:t>
                </a:r>
                <a:endParaRPr lang="zh-CN" altLang="en-US" sz="2400" dirty="0">
                  <a:solidFill>
                    <a:srgbClr val="4DD60C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7780191" y="3369805"/>
                <a:ext cx="10583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 smtClean="0">
                    <a:solidFill>
                      <a:srgbClr val="4DD60C"/>
                    </a:solidFill>
                    <a:latin typeface="Arial" panose="020B0604020202020204" pitchFamily="34" charset="0"/>
                    <a:ea typeface="仿宋" panose="02010609060101010101" pitchFamily="49" charset="-122"/>
                    <a:cs typeface="Arial" panose="020B0604020202020204" pitchFamily="34" charset="0"/>
                  </a:rPr>
                  <a:t>Salary</a:t>
                </a:r>
                <a:endParaRPr lang="zh-CN" altLang="en-US" sz="2400" dirty="0">
                  <a:solidFill>
                    <a:srgbClr val="4DD60C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2607" y="7391"/>
              <a:ext cx="2282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b="1" dirty="0" smtClean="0">
                  <a:latin typeface="仿宋" panose="02010609060101010101" pitchFamily="49" charset="-122"/>
                  <a:ea typeface="仿宋" panose="02010609060101010101" pitchFamily="49" charset="-122"/>
                  <a:sym typeface="+mn-ea"/>
                </a:rPr>
                <a:t>20</a:t>
              </a:r>
              <a:r>
                <a:rPr lang="zh-CN" altLang="en-US" b="1" dirty="0" smtClean="0">
                  <a:latin typeface="仿宋" panose="02010609060101010101" pitchFamily="49" charset="-122"/>
                  <a:ea typeface="仿宋" panose="02010609060101010101" pitchFamily="49" charset="-122"/>
                  <a:sym typeface="+mn-ea"/>
                </a:rPr>
                <a:t>次：词表</a:t>
              </a:r>
              <a:r>
                <a:rPr lang="en-US" altLang="zh-CN" b="1" dirty="0" smtClean="0">
                  <a:latin typeface="仿宋" panose="02010609060101010101" pitchFamily="49" charset="-122"/>
                  <a:ea typeface="仿宋" panose="02010609060101010101" pitchFamily="49" charset="-122"/>
                  <a:sym typeface="+mn-ea"/>
                </a:rPr>
                <a:t>2</a:t>
              </a:r>
              <a:endParaRPr lang="en-US" altLang="zh-CN" b="1" dirty="0" smtClean="0">
                <a:latin typeface="仿宋" panose="02010609060101010101" pitchFamily="49" charset="-122"/>
                <a:ea typeface="仿宋" panose="02010609060101010101" pitchFamily="49" charset="-122"/>
                <a:sym typeface="+mn-ea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608819" y="1309375"/>
            <a:ext cx="5551882" cy="4200520"/>
            <a:chOff x="6607" y="2512"/>
            <a:chExt cx="8743" cy="6615"/>
          </a:xfrm>
        </p:grpSpPr>
        <p:grpSp>
          <p:nvGrpSpPr>
            <p:cNvPr id="20" name="组合 19"/>
            <p:cNvGrpSpPr/>
            <p:nvPr/>
          </p:nvGrpSpPr>
          <p:grpSpPr>
            <a:xfrm>
              <a:off x="6607" y="2512"/>
              <a:ext cx="8743" cy="5874"/>
              <a:chOff x="6121584" y="3603978"/>
              <a:chExt cx="5551882" cy="3730171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6121584" y="3603978"/>
                <a:ext cx="5551882" cy="3730171"/>
                <a:chOff x="5054600" y="1409700"/>
                <a:chExt cx="6502400" cy="4368800"/>
              </a:xfrm>
            </p:grpSpPr>
            <p:sp>
              <p:nvSpPr>
                <p:cNvPr id="12" name="矩形 11"/>
                <p:cNvSpPr/>
                <p:nvPr/>
              </p:nvSpPr>
              <p:spPr>
                <a:xfrm>
                  <a:off x="5054600" y="1409700"/>
                  <a:ext cx="6502400" cy="436880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矩形 12"/>
                <p:cNvSpPr/>
                <p:nvPr/>
              </p:nvSpPr>
              <p:spPr>
                <a:xfrm>
                  <a:off x="5403418" y="2703205"/>
                  <a:ext cx="109196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2400" dirty="0" smtClean="0">
                      <a:solidFill>
                        <a:srgbClr val="4DD60C"/>
                      </a:solidFill>
                      <a:latin typeface="Arial" panose="020B0604020202020204" pitchFamily="34" charset="0"/>
                      <a:ea typeface="仿宋" panose="02010609060101010101" pitchFamily="49" charset="-122"/>
                      <a:cs typeface="Arial" panose="020B0604020202020204" pitchFamily="34" charset="0"/>
                    </a:rPr>
                    <a:t>Family</a:t>
                  </a:r>
                  <a:endParaRPr lang="zh-CN" altLang="en-US" sz="2400" dirty="0">
                    <a:solidFill>
                      <a:srgbClr val="4DD60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4" name="矩形 13"/>
                <p:cNvSpPr/>
                <p:nvPr/>
              </p:nvSpPr>
              <p:spPr>
                <a:xfrm>
                  <a:off x="9933113" y="2742725"/>
                  <a:ext cx="112723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2400" dirty="0" smtClean="0">
                      <a:solidFill>
                        <a:srgbClr val="4DD60C"/>
                      </a:solidFill>
                      <a:latin typeface="Arial" panose="020B0604020202020204" pitchFamily="34" charset="0"/>
                      <a:ea typeface="仿宋" panose="02010609060101010101" pitchFamily="49" charset="-122"/>
                      <a:cs typeface="Arial" panose="020B0604020202020204" pitchFamily="34" charset="0"/>
                    </a:rPr>
                    <a:t>Career</a:t>
                  </a:r>
                  <a:endParaRPr lang="zh-CN" altLang="en-US" sz="2400" dirty="0">
                    <a:solidFill>
                      <a:srgbClr val="4DD60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5" name="矩形 14"/>
                <p:cNvSpPr/>
                <p:nvPr/>
              </p:nvSpPr>
              <p:spPr>
                <a:xfrm>
                  <a:off x="7780191" y="3369805"/>
                  <a:ext cx="1058303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2400" dirty="0" smtClean="0">
                      <a:solidFill>
                        <a:srgbClr val="4DD60C"/>
                      </a:solidFill>
                      <a:latin typeface="Arial" panose="020B0604020202020204" pitchFamily="34" charset="0"/>
                      <a:ea typeface="仿宋" panose="02010609060101010101" pitchFamily="49" charset="-122"/>
                      <a:cs typeface="Arial" panose="020B0604020202020204" pitchFamily="34" charset="0"/>
                    </a:rPr>
                    <a:t>Salary</a:t>
                  </a:r>
                  <a:endParaRPr lang="zh-CN" altLang="en-US" sz="2400" dirty="0">
                    <a:solidFill>
                      <a:srgbClr val="4DD60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6" name="矩形 15"/>
              <p:cNvSpPr/>
              <p:nvPr/>
            </p:nvSpPr>
            <p:spPr>
              <a:xfrm>
                <a:off x="6419412" y="3847515"/>
                <a:ext cx="12121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仿宋" panose="02010609060101010101" pitchFamily="49" charset="-122"/>
                    <a:cs typeface="Arial" panose="020B0604020202020204" pitchFamily="34" charset="0"/>
                  </a:rPr>
                  <a:t>Female</a:t>
                </a:r>
                <a:endPara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6419412" y="4246734"/>
                <a:ext cx="4587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仿宋" panose="02010609060101010101" pitchFamily="49" charset="-122"/>
                    <a:cs typeface="Arial" panose="020B0604020202020204" pitchFamily="34" charset="0"/>
                  </a:rPr>
                  <a:t>or</a:t>
                </a:r>
                <a:endPara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10534861" y="3899444"/>
                <a:ext cx="8531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仿宋" panose="02010609060101010101" pitchFamily="49" charset="-122"/>
                    <a:cs typeface="Arial" panose="020B0604020202020204" pitchFamily="34" charset="0"/>
                  </a:rPr>
                  <a:t>Male</a:t>
                </a:r>
                <a:endPara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10944336" y="4306908"/>
                <a:ext cx="4587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仿宋" panose="02010609060101010101" pitchFamily="49" charset="-122"/>
                    <a:cs typeface="Arial" panose="020B0604020202020204" pitchFamily="34" charset="0"/>
                  </a:rPr>
                  <a:t>or</a:t>
                </a:r>
                <a:endPara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" name="文本框 4"/>
            <p:cNvSpPr txBox="1"/>
            <p:nvPr/>
          </p:nvSpPr>
          <p:spPr>
            <a:xfrm>
              <a:off x="6784" y="8547"/>
              <a:ext cx="4284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b="1" dirty="0" smtClean="0">
                  <a:latin typeface="仿宋" panose="02010609060101010101" pitchFamily="49" charset="-122"/>
                  <a:ea typeface="仿宋" panose="02010609060101010101" pitchFamily="49" charset="-122"/>
                  <a:sym typeface="+mn-ea"/>
                </a:rPr>
                <a:t>20</a:t>
              </a:r>
              <a:r>
                <a:rPr lang="zh-CN" altLang="en-US" b="1" dirty="0" smtClean="0">
                  <a:latin typeface="仿宋" panose="02010609060101010101" pitchFamily="49" charset="-122"/>
                  <a:ea typeface="仿宋" panose="02010609060101010101" pitchFamily="49" charset="-122"/>
                  <a:sym typeface="+mn-ea"/>
                </a:rPr>
                <a:t>次</a:t>
              </a:r>
              <a:r>
                <a:rPr lang="en-US" altLang="zh-CN" b="1" dirty="0" smtClean="0">
                  <a:latin typeface="仿宋" panose="02010609060101010101" pitchFamily="49" charset="-122"/>
                  <a:ea typeface="仿宋" panose="02010609060101010101" pitchFamily="49" charset="-122"/>
                  <a:sym typeface="+mn-ea"/>
                </a:rPr>
                <a:t>(compatible</a:t>
              </a:r>
              <a:r>
                <a:rPr lang="zh-CN" altLang="en-US" b="1" dirty="0" smtClean="0">
                  <a:latin typeface="仿宋" panose="02010609060101010101" pitchFamily="49" charset="-122"/>
                  <a:ea typeface="仿宋" panose="02010609060101010101" pitchFamily="49" charset="-122"/>
                  <a:sym typeface="+mn-ea"/>
                </a:rPr>
                <a:t>第一组</a:t>
              </a:r>
              <a:r>
                <a:rPr lang="en-US" altLang="zh-CN" b="1" dirty="0" smtClean="0">
                  <a:latin typeface="仿宋" panose="02010609060101010101" pitchFamily="49" charset="-122"/>
                  <a:ea typeface="仿宋" panose="02010609060101010101" pitchFamily="49" charset="-122"/>
                  <a:sym typeface="+mn-ea"/>
                </a:rPr>
                <a:t>)</a:t>
              </a:r>
              <a:endParaRPr lang="en-US" altLang="zh-CN" b="1" dirty="0" smtClean="0">
                <a:latin typeface="仿宋" panose="02010609060101010101" pitchFamily="49" charset="-122"/>
                <a:ea typeface="仿宋" panose="02010609060101010101" pitchFamily="49" charset="-122"/>
                <a:sym typeface="+mn-ea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2579099" y="1722760"/>
            <a:ext cx="5551882" cy="4200520"/>
            <a:chOff x="8314" y="2896"/>
            <a:chExt cx="8743" cy="6615"/>
          </a:xfrm>
        </p:grpSpPr>
        <p:grpSp>
          <p:nvGrpSpPr>
            <p:cNvPr id="36" name="组合 35"/>
            <p:cNvGrpSpPr/>
            <p:nvPr/>
          </p:nvGrpSpPr>
          <p:grpSpPr>
            <a:xfrm>
              <a:off x="8314" y="2896"/>
              <a:ext cx="8743" cy="5874"/>
              <a:chOff x="6121584" y="3603978"/>
              <a:chExt cx="5551882" cy="3730171"/>
            </a:xfrm>
          </p:grpSpPr>
          <p:grpSp>
            <p:nvGrpSpPr>
              <p:cNvPr id="38" name="组合 37"/>
              <p:cNvGrpSpPr/>
              <p:nvPr/>
            </p:nvGrpSpPr>
            <p:grpSpPr>
              <a:xfrm>
                <a:off x="6121584" y="3603978"/>
                <a:ext cx="5551882" cy="3730171"/>
                <a:chOff x="5054600" y="1409700"/>
                <a:chExt cx="6502400" cy="4368800"/>
              </a:xfrm>
            </p:grpSpPr>
            <p:sp>
              <p:nvSpPr>
                <p:cNvPr id="39" name="矩形 38"/>
                <p:cNvSpPr/>
                <p:nvPr/>
              </p:nvSpPr>
              <p:spPr>
                <a:xfrm>
                  <a:off x="5054600" y="1409700"/>
                  <a:ext cx="6502400" cy="436880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40" name="矩形 39"/>
                <p:cNvSpPr/>
                <p:nvPr/>
              </p:nvSpPr>
              <p:spPr>
                <a:xfrm>
                  <a:off x="5403418" y="2703205"/>
                  <a:ext cx="109196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p>
                  <a:r>
                    <a:rPr lang="en-US" altLang="zh-CN" sz="2400" dirty="0" smtClean="0">
                      <a:solidFill>
                        <a:srgbClr val="4DD60C"/>
                      </a:solidFill>
                      <a:latin typeface="Arial" panose="020B0604020202020204" pitchFamily="34" charset="0"/>
                      <a:ea typeface="仿宋" panose="02010609060101010101" pitchFamily="49" charset="-122"/>
                      <a:cs typeface="Arial" panose="020B0604020202020204" pitchFamily="34" charset="0"/>
                    </a:rPr>
                    <a:t>Family</a:t>
                  </a:r>
                  <a:endParaRPr lang="zh-CN" altLang="en-US" sz="2400" dirty="0">
                    <a:solidFill>
                      <a:srgbClr val="4DD60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1" name="矩形 40"/>
                <p:cNvSpPr/>
                <p:nvPr/>
              </p:nvSpPr>
              <p:spPr>
                <a:xfrm>
                  <a:off x="9933113" y="2742725"/>
                  <a:ext cx="112723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p>
                  <a:r>
                    <a:rPr lang="en-US" altLang="zh-CN" sz="2400" dirty="0" smtClean="0">
                      <a:solidFill>
                        <a:srgbClr val="4DD60C"/>
                      </a:solidFill>
                      <a:latin typeface="Arial" panose="020B0604020202020204" pitchFamily="34" charset="0"/>
                      <a:ea typeface="仿宋" panose="02010609060101010101" pitchFamily="49" charset="-122"/>
                      <a:cs typeface="Arial" panose="020B0604020202020204" pitchFamily="34" charset="0"/>
                    </a:rPr>
                    <a:t>Career</a:t>
                  </a:r>
                  <a:endParaRPr lang="zh-CN" altLang="en-US" sz="2400" dirty="0">
                    <a:solidFill>
                      <a:srgbClr val="4DD60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2" name="矩形 41"/>
                <p:cNvSpPr/>
                <p:nvPr/>
              </p:nvSpPr>
              <p:spPr>
                <a:xfrm>
                  <a:off x="7780191" y="3369805"/>
                  <a:ext cx="948982" cy="53919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p>
                  <a:r>
                    <a:rPr lang="en-US" altLang="zh-CN" sz="2400" dirty="0" smtClean="0">
                      <a:solidFill>
                        <a:schemeClr val="bg1"/>
                      </a:solidFill>
                      <a:latin typeface="Arial" panose="020B0604020202020204" pitchFamily="34" charset="0"/>
                      <a:ea typeface="仿宋" panose="02010609060101010101" pitchFamily="49" charset="-122"/>
                      <a:cs typeface="Arial" panose="020B0604020202020204" pitchFamily="34" charset="0"/>
                    </a:rPr>
                    <a:t>Julia</a:t>
                  </a:r>
                  <a:endParaRPr lang="en-US" altLang="zh-CN" sz="24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仿宋" panose="02010609060101010101" pitchFamily="49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3" name="矩形 42"/>
              <p:cNvSpPr/>
              <p:nvPr/>
            </p:nvSpPr>
            <p:spPr>
              <a:xfrm>
                <a:off x="6419412" y="3847515"/>
                <a:ext cx="12121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:r>
                  <a:rPr lang="en-US" altLang="zh-CN" sz="24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仿宋" panose="02010609060101010101" pitchFamily="49" charset="-122"/>
                    <a:cs typeface="Arial" panose="020B0604020202020204" pitchFamily="34" charset="0"/>
                  </a:rPr>
                  <a:t>Female</a:t>
                </a:r>
                <a:endPara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6419412" y="4246734"/>
                <a:ext cx="4587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:r>
                  <a:rPr lang="en-US" altLang="zh-CN" sz="24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仿宋" panose="02010609060101010101" pitchFamily="49" charset="-122"/>
                    <a:cs typeface="Arial" panose="020B0604020202020204" pitchFamily="34" charset="0"/>
                  </a:rPr>
                  <a:t>or</a:t>
                </a:r>
                <a:endPara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10534861" y="3899444"/>
                <a:ext cx="8531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:r>
                  <a:rPr lang="en-US" altLang="zh-CN" sz="24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仿宋" panose="02010609060101010101" pitchFamily="49" charset="-122"/>
                    <a:cs typeface="Arial" panose="020B0604020202020204" pitchFamily="34" charset="0"/>
                  </a:rPr>
                  <a:t>Male</a:t>
                </a:r>
                <a:endPara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10944336" y="4306908"/>
                <a:ext cx="4587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:r>
                  <a:rPr lang="en-US" altLang="zh-CN" sz="24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仿宋" panose="02010609060101010101" pitchFamily="49" charset="-122"/>
                    <a:cs typeface="Arial" panose="020B0604020202020204" pitchFamily="34" charset="0"/>
                  </a:rPr>
                  <a:t>or</a:t>
                </a:r>
                <a:endPara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47" name="文本框 46"/>
            <p:cNvSpPr txBox="1"/>
            <p:nvPr/>
          </p:nvSpPr>
          <p:spPr>
            <a:xfrm>
              <a:off x="8491" y="8931"/>
              <a:ext cx="4284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b="1" dirty="0" smtClean="0">
                  <a:latin typeface="仿宋" panose="02010609060101010101" pitchFamily="49" charset="-122"/>
                  <a:ea typeface="仿宋" panose="02010609060101010101" pitchFamily="49" charset="-122"/>
                  <a:sym typeface="+mn-ea"/>
                </a:rPr>
                <a:t>40</a:t>
              </a:r>
              <a:r>
                <a:rPr lang="zh-CN" altLang="en-US" b="1" dirty="0" smtClean="0">
                  <a:latin typeface="仿宋" panose="02010609060101010101" pitchFamily="49" charset="-122"/>
                  <a:ea typeface="仿宋" panose="02010609060101010101" pitchFamily="49" charset="-122"/>
                  <a:sym typeface="+mn-ea"/>
                </a:rPr>
                <a:t>次</a:t>
              </a:r>
              <a:r>
                <a:rPr lang="en-US" altLang="zh-CN" b="1" dirty="0" smtClean="0">
                  <a:latin typeface="仿宋" panose="02010609060101010101" pitchFamily="49" charset="-122"/>
                  <a:ea typeface="仿宋" panose="02010609060101010101" pitchFamily="49" charset="-122"/>
                  <a:sym typeface="+mn-ea"/>
                </a:rPr>
                <a:t>(compatible</a:t>
              </a:r>
              <a:r>
                <a:rPr lang="zh-CN" altLang="en-US" b="1" dirty="0" smtClean="0">
                  <a:latin typeface="仿宋" panose="02010609060101010101" pitchFamily="49" charset="-122"/>
                  <a:ea typeface="仿宋" panose="02010609060101010101" pitchFamily="49" charset="-122"/>
                  <a:sym typeface="+mn-ea"/>
                </a:rPr>
                <a:t>第二组</a:t>
              </a:r>
              <a:r>
                <a:rPr lang="en-US" altLang="zh-CN" b="1" dirty="0" smtClean="0">
                  <a:latin typeface="仿宋" panose="02010609060101010101" pitchFamily="49" charset="-122"/>
                  <a:ea typeface="仿宋" panose="02010609060101010101" pitchFamily="49" charset="-122"/>
                  <a:sym typeface="+mn-ea"/>
                </a:rPr>
                <a:t>)</a:t>
              </a:r>
              <a:endParaRPr lang="en-US" altLang="zh-CN" b="1" dirty="0" smtClean="0">
                <a:latin typeface="仿宋" panose="02010609060101010101" pitchFamily="49" charset="-122"/>
                <a:ea typeface="仿宋" panose="02010609060101010101" pitchFamily="49" charset="-122"/>
                <a:sym typeface="+mn-ea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584575" y="2175701"/>
            <a:ext cx="5551943" cy="4183824"/>
            <a:chOff x="5645" y="3502"/>
            <a:chExt cx="8743" cy="6589"/>
          </a:xfrm>
        </p:grpSpPr>
        <p:grpSp>
          <p:nvGrpSpPr>
            <p:cNvPr id="26" name="组合 25"/>
            <p:cNvGrpSpPr/>
            <p:nvPr/>
          </p:nvGrpSpPr>
          <p:grpSpPr>
            <a:xfrm>
              <a:off x="5645" y="3502"/>
              <a:ext cx="8743" cy="5874"/>
              <a:chOff x="6121584" y="3603978"/>
              <a:chExt cx="5551882" cy="3730171"/>
            </a:xfrm>
          </p:grpSpPr>
          <p:grpSp>
            <p:nvGrpSpPr>
              <p:cNvPr id="27" name="组合 26"/>
              <p:cNvGrpSpPr/>
              <p:nvPr/>
            </p:nvGrpSpPr>
            <p:grpSpPr>
              <a:xfrm>
                <a:off x="6121584" y="3603978"/>
                <a:ext cx="5551882" cy="3730171"/>
                <a:chOff x="5054600" y="1409700"/>
                <a:chExt cx="6502400" cy="4368800"/>
              </a:xfrm>
            </p:grpSpPr>
            <p:sp>
              <p:nvSpPr>
                <p:cNvPr id="33" name="矩形 32"/>
                <p:cNvSpPr/>
                <p:nvPr/>
              </p:nvSpPr>
              <p:spPr>
                <a:xfrm>
                  <a:off x="5403418" y="2703205"/>
                  <a:ext cx="109196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2400" dirty="0" smtClean="0">
                      <a:solidFill>
                        <a:srgbClr val="4DD60C"/>
                      </a:solidFill>
                      <a:latin typeface="Arial" panose="020B0604020202020204" pitchFamily="34" charset="0"/>
                      <a:ea typeface="仿宋" panose="02010609060101010101" pitchFamily="49" charset="-122"/>
                      <a:cs typeface="Arial" panose="020B0604020202020204" pitchFamily="34" charset="0"/>
                    </a:rPr>
                    <a:t>Family</a:t>
                  </a:r>
                  <a:endParaRPr lang="zh-CN" altLang="en-US" sz="2400" dirty="0">
                    <a:solidFill>
                      <a:srgbClr val="4DD60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" name="矩形 33"/>
                <p:cNvSpPr/>
                <p:nvPr/>
              </p:nvSpPr>
              <p:spPr>
                <a:xfrm>
                  <a:off x="9933113" y="2742725"/>
                  <a:ext cx="112723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2400" dirty="0" smtClean="0">
                      <a:solidFill>
                        <a:srgbClr val="4DD60C"/>
                      </a:solidFill>
                      <a:latin typeface="Arial" panose="020B0604020202020204" pitchFamily="34" charset="0"/>
                      <a:ea typeface="仿宋" panose="02010609060101010101" pitchFamily="49" charset="-122"/>
                      <a:cs typeface="Arial" panose="020B0604020202020204" pitchFamily="34" charset="0"/>
                    </a:rPr>
                    <a:t>Career</a:t>
                  </a:r>
                  <a:endParaRPr lang="zh-CN" altLang="en-US" sz="2400" dirty="0">
                    <a:solidFill>
                      <a:srgbClr val="4DD60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" name="矩形 34"/>
                <p:cNvSpPr/>
                <p:nvPr/>
              </p:nvSpPr>
              <p:spPr>
                <a:xfrm>
                  <a:off x="7780191" y="3369805"/>
                  <a:ext cx="999178" cy="54070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2400" dirty="0" smtClean="0">
                      <a:solidFill>
                        <a:schemeClr val="bg1"/>
                      </a:solidFill>
                      <a:latin typeface="Arial" panose="020B0604020202020204" pitchFamily="34" charset="0"/>
                      <a:ea typeface="仿宋" panose="02010609060101010101" pitchFamily="49" charset="-122"/>
                      <a:cs typeface="Arial" panose="020B0604020202020204" pitchFamily="34" charset="0"/>
                    </a:rPr>
                    <a:t>John</a:t>
                  </a:r>
                  <a:endParaRPr lang="zh-CN" altLang="en-US" sz="2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矩形 31"/>
                <p:cNvSpPr/>
                <p:nvPr/>
              </p:nvSpPr>
              <p:spPr>
                <a:xfrm>
                  <a:off x="5054600" y="1409700"/>
                  <a:ext cx="6502400" cy="436880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8" name="矩形 27"/>
              <p:cNvSpPr/>
              <p:nvPr/>
            </p:nvSpPr>
            <p:spPr>
              <a:xfrm>
                <a:off x="6419412" y="3847515"/>
                <a:ext cx="85311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仿宋" panose="02010609060101010101" pitchFamily="49" charset="-122"/>
                    <a:cs typeface="Arial" panose="020B0604020202020204" pitchFamily="34" charset="0"/>
                  </a:rPr>
                  <a:t>Male</a:t>
                </a:r>
                <a:endPara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10402144" y="3886381"/>
                <a:ext cx="121219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4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仿宋" panose="02010609060101010101" pitchFamily="49" charset="-122"/>
                    <a:cs typeface="Arial" panose="020B0604020202020204" pitchFamily="34" charset="0"/>
                  </a:rPr>
                  <a:t>Female</a:t>
                </a:r>
                <a:endPara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8592296" y="5136853"/>
                <a:ext cx="810260" cy="460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仿宋" panose="02010609060101010101" pitchFamily="49" charset="-122"/>
                    <a:cs typeface="Arial" panose="020B0604020202020204" pitchFamily="34" charset="0"/>
                  </a:rPr>
                  <a:t>Julia</a:t>
                </a:r>
                <a:endParaRPr 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59" name="文本框 58"/>
            <p:cNvSpPr txBox="1"/>
            <p:nvPr/>
          </p:nvSpPr>
          <p:spPr>
            <a:xfrm>
              <a:off x="5645" y="9511"/>
              <a:ext cx="3730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b="1" dirty="0" smtClean="0">
                  <a:latin typeface="仿宋" panose="02010609060101010101" pitchFamily="49" charset="-122"/>
                  <a:ea typeface="仿宋" panose="02010609060101010101" pitchFamily="49" charset="-122"/>
                  <a:sym typeface="+mn-ea"/>
                </a:rPr>
                <a:t>20</a:t>
              </a:r>
              <a:r>
                <a:rPr lang="zh-CN" altLang="en-US" b="1" dirty="0" smtClean="0">
                  <a:latin typeface="仿宋" panose="02010609060101010101" pitchFamily="49" charset="-122"/>
                  <a:ea typeface="仿宋" panose="02010609060101010101" pitchFamily="49" charset="-122"/>
                  <a:sym typeface="+mn-ea"/>
                </a:rPr>
                <a:t>次（词表</a:t>
              </a:r>
              <a:r>
                <a:rPr lang="en-US" altLang="zh-CN" b="1" dirty="0" smtClean="0">
                  <a:latin typeface="仿宋" panose="02010609060101010101" pitchFamily="49" charset="-122"/>
                  <a:ea typeface="仿宋" panose="02010609060101010101" pitchFamily="49" charset="-122"/>
                  <a:sym typeface="+mn-ea"/>
                </a:rPr>
                <a:t>1</a:t>
              </a:r>
              <a:r>
                <a:rPr lang="zh-CN" altLang="en-US" b="1" dirty="0" smtClean="0">
                  <a:latin typeface="仿宋" panose="02010609060101010101" pitchFamily="49" charset="-122"/>
                  <a:ea typeface="仿宋" panose="02010609060101010101" pitchFamily="49" charset="-122"/>
                  <a:sym typeface="+mn-ea"/>
                </a:rPr>
                <a:t>换位置</a:t>
              </a:r>
              <a:r>
                <a:rPr lang="zh-CN" altLang="en-US" b="1" dirty="0" smtClean="0">
                  <a:latin typeface="仿宋" panose="02010609060101010101" pitchFamily="49" charset="-122"/>
                  <a:ea typeface="仿宋" panose="02010609060101010101" pitchFamily="49" charset="-122"/>
                  <a:sym typeface="+mn-ea"/>
                </a:rPr>
                <a:t>）</a:t>
              </a:r>
              <a:endParaRPr lang="zh-CN" altLang="en-US" b="1" dirty="0" smtClean="0">
                <a:latin typeface="仿宋" panose="02010609060101010101" pitchFamily="49" charset="-122"/>
                <a:ea typeface="仿宋" panose="02010609060101010101" pitchFamily="49" charset="-122"/>
                <a:sym typeface="+mn-ea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4642849" y="1470030"/>
            <a:ext cx="5551882" cy="4210045"/>
            <a:chOff x="10988" y="3657"/>
            <a:chExt cx="8743" cy="6630"/>
          </a:xfrm>
        </p:grpSpPr>
        <p:sp>
          <p:nvSpPr>
            <p:cNvPr id="48" name="文本框 47"/>
            <p:cNvSpPr txBox="1"/>
            <p:nvPr/>
          </p:nvSpPr>
          <p:spPr>
            <a:xfrm>
              <a:off x="10988" y="9707"/>
              <a:ext cx="464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b="1" dirty="0" smtClean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  <a:sym typeface="+mn-ea"/>
                </a:rPr>
                <a:t>20</a:t>
              </a:r>
              <a:r>
                <a:rPr lang="zh-CN" altLang="en-US" b="1" dirty="0" smtClean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  <a:sym typeface="+mn-ea"/>
                </a:rPr>
                <a:t>次</a:t>
              </a:r>
              <a:r>
                <a:rPr lang="en-US" altLang="zh-CN" b="1" dirty="0" smtClean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  <a:sym typeface="+mn-ea"/>
                </a:rPr>
                <a:t>(incompatible</a:t>
              </a:r>
              <a:r>
                <a:rPr lang="zh-CN" altLang="en-US" b="1" dirty="0" smtClean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  <a:sym typeface="+mn-ea"/>
                </a:rPr>
                <a:t>第一组</a:t>
              </a:r>
              <a:r>
                <a:rPr lang="en-US" altLang="zh-CN" b="1" dirty="0" smtClean="0">
                  <a:solidFill>
                    <a:schemeClr val="bg1"/>
                  </a:solidFill>
                  <a:latin typeface="仿宋" panose="02010609060101010101" pitchFamily="49" charset="-122"/>
                  <a:ea typeface="仿宋" panose="02010609060101010101" pitchFamily="49" charset="-122"/>
                  <a:sym typeface="+mn-ea"/>
                </a:rPr>
                <a:t>)</a:t>
              </a:r>
              <a:endParaRPr lang="en-US" altLang="zh-CN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10988" y="3657"/>
              <a:ext cx="8743" cy="5874"/>
              <a:chOff x="6121584" y="3603978"/>
              <a:chExt cx="5551882" cy="3730171"/>
            </a:xfrm>
          </p:grpSpPr>
          <p:grpSp>
            <p:nvGrpSpPr>
              <p:cNvPr id="50" name="组合 49"/>
              <p:cNvGrpSpPr/>
              <p:nvPr/>
            </p:nvGrpSpPr>
            <p:grpSpPr>
              <a:xfrm>
                <a:off x="6121584" y="3603978"/>
                <a:ext cx="5551882" cy="3730171"/>
                <a:chOff x="5054600" y="1409700"/>
                <a:chExt cx="6502400" cy="4368800"/>
              </a:xfrm>
            </p:grpSpPr>
            <p:sp>
              <p:nvSpPr>
                <p:cNvPr id="51" name="矩形 50"/>
                <p:cNvSpPr/>
                <p:nvPr/>
              </p:nvSpPr>
              <p:spPr>
                <a:xfrm>
                  <a:off x="5054600" y="1409700"/>
                  <a:ext cx="6502400" cy="436880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52" name="矩形 51"/>
                <p:cNvSpPr/>
                <p:nvPr/>
              </p:nvSpPr>
              <p:spPr>
                <a:xfrm>
                  <a:off x="5403418" y="2703205"/>
                  <a:ext cx="109196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p>
                  <a:r>
                    <a:rPr lang="en-US" altLang="zh-CN" sz="2400" dirty="0" smtClean="0">
                      <a:solidFill>
                        <a:srgbClr val="4DD60C"/>
                      </a:solidFill>
                      <a:latin typeface="Arial" panose="020B0604020202020204" pitchFamily="34" charset="0"/>
                      <a:ea typeface="仿宋" panose="02010609060101010101" pitchFamily="49" charset="-122"/>
                      <a:cs typeface="Arial" panose="020B0604020202020204" pitchFamily="34" charset="0"/>
                    </a:rPr>
                    <a:t>Family</a:t>
                  </a:r>
                  <a:endParaRPr lang="zh-CN" altLang="en-US" sz="2400" dirty="0">
                    <a:solidFill>
                      <a:srgbClr val="4DD60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3" name="矩形 52"/>
                <p:cNvSpPr/>
                <p:nvPr/>
              </p:nvSpPr>
              <p:spPr>
                <a:xfrm>
                  <a:off x="9933113" y="2742725"/>
                  <a:ext cx="112723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p>
                  <a:r>
                    <a:rPr lang="en-US" altLang="zh-CN" sz="2400" dirty="0" smtClean="0">
                      <a:solidFill>
                        <a:srgbClr val="4DD60C"/>
                      </a:solidFill>
                      <a:latin typeface="Arial" panose="020B0604020202020204" pitchFamily="34" charset="0"/>
                      <a:ea typeface="仿宋" panose="02010609060101010101" pitchFamily="49" charset="-122"/>
                      <a:cs typeface="Arial" panose="020B0604020202020204" pitchFamily="34" charset="0"/>
                    </a:rPr>
                    <a:t>Career</a:t>
                  </a:r>
                  <a:endParaRPr lang="zh-CN" altLang="en-US" sz="2400" dirty="0">
                    <a:solidFill>
                      <a:srgbClr val="4DD60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4" name="矩形 53"/>
                <p:cNvSpPr/>
                <p:nvPr/>
              </p:nvSpPr>
              <p:spPr>
                <a:xfrm>
                  <a:off x="7780191" y="3369805"/>
                  <a:ext cx="948982" cy="53919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p>
                  <a:r>
                    <a:rPr lang="en-US" altLang="zh-CN" sz="2400" dirty="0" smtClean="0">
                      <a:solidFill>
                        <a:schemeClr val="bg1"/>
                      </a:solidFill>
                      <a:latin typeface="Arial" panose="020B0604020202020204" pitchFamily="34" charset="0"/>
                      <a:ea typeface="仿宋" panose="02010609060101010101" pitchFamily="49" charset="-122"/>
                      <a:cs typeface="Arial" panose="020B0604020202020204" pitchFamily="34" charset="0"/>
                    </a:rPr>
                    <a:t>Julia</a:t>
                  </a:r>
                  <a:endParaRPr lang="en-US" altLang="zh-CN" sz="24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仿宋" panose="02010609060101010101" pitchFamily="49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5" name="矩形 54"/>
              <p:cNvSpPr/>
              <p:nvPr/>
            </p:nvSpPr>
            <p:spPr>
              <a:xfrm>
                <a:off x="6419412" y="3847515"/>
                <a:ext cx="843915" cy="460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:r>
                  <a:rPr lang="en-US" altLang="zh-CN" sz="24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仿宋" panose="02010609060101010101" pitchFamily="49" charset="-122"/>
                    <a:cs typeface="Arial" panose="020B0604020202020204" pitchFamily="34" charset="0"/>
                  </a:rPr>
                  <a:t>Male</a:t>
                </a:r>
                <a:endPara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矩形 55"/>
              <p:cNvSpPr/>
              <p:nvPr/>
            </p:nvSpPr>
            <p:spPr>
              <a:xfrm>
                <a:off x="6419412" y="4246734"/>
                <a:ext cx="4587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:r>
                  <a:rPr lang="en-US" altLang="zh-CN" sz="24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仿宋" panose="02010609060101010101" pitchFamily="49" charset="-122"/>
                    <a:cs typeface="Arial" panose="020B0604020202020204" pitchFamily="34" charset="0"/>
                  </a:rPr>
                  <a:t>or</a:t>
                </a:r>
                <a:endPara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" name="矩形 56"/>
              <p:cNvSpPr/>
              <p:nvPr/>
            </p:nvSpPr>
            <p:spPr>
              <a:xfrm>
                <a:off x="10270701" y="3899444"/>
                <a:ext cx="1199515" cy="460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:r>
                  <a:rPr lang="en-US" altLang="zh-CN" sz="24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仿宋" panose="02010609060101010101" pitchFamily="49" charset="-122"/>
                    <a:cs typeface="Arial" panose="020B0604020202020204" pitchFamily="34" charset="0"/>
                  </a:rPr>
                  <a:t>Female</a:t>
                </a:r>
                <a:endPara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10944336" y="4306908"/>
                <a:ext cx="4587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:r>
                  <a:rPr lang="en-US" altLang="zh-CN" sz="24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仿宋" panose="02010609060101010101" pitchFamily="49" charset="-122"/>
                    <a:cs typeface="Arial" panose="020B0604020202020204" pitchFamily="34" charset="0"/>
                  </a:rPr>
                  <a:t>or</a:t>
                </a:r>
                <a:endPara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6736444" y="2169165"/>
            <a:ext cx="5551882" cy="4174485"/>
            <a:chOff x="10988" y="3657"/>
            <a:chExt cx="8743" cy="6574"/>
          </a:xfrm>
        </p:grpSpPr>
        <p:sp>
          <p:nvSpPr>
            <p:cNvPr id="66" name="文本框 65"/>
            <p:cNvSpPr txBox="1"/>
            <p:nvPr/>
          </p:nvSpPr>
          <p:spPr>
            <a:xfrm>
              <a:off x="12626" y="9651"/>
              <a:ext cx="464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b="1" dirty="0" smtClean="0">
                  <a:latin typeface="仿宋" panose="02010609060101010101" pitchFamily="49" charset="-122"/>
                  <a:ea typeface="仿宋" panose="02010609060101010101" pitchFamily="49" charset="-122"/>
                  <a:sym typeface="+mn-ea"/>
                </a:rPr>
                <a:t>40</a:t>
              </a:r>
              <a:r>
                <a:rPr lang="zh-CN" altLang="en-US" b="1" dirty="0" smtClean="0">
                  <a:latin typeface="仿宋" panose="02010609060101010101" pitchFamily="49" charset="-122"/>
                  <a:ea typeface="仿宋" panose="02010609060101010101" pitchFamily="49" charset="-122"/>
                  <a:sym typeface="+mn-ea"/>
                </a:rPr>
                <a:t>次</a:t>
              </a:r>
              <a:r>
                <a:rPr lang="en-US" altLang="zh-CN" b="1" dirty="0" smtClean="0">
                  <a:latin typeface="仿宋" panose="02010609060101010101" pitchFamily="49" charset="-122"/>
                  <a:ea typeface="仿宋" panose="02010609060101010101" pitchFamily="49" charset="-122"/>
                  <a:sym typeface="+mn-ea"/>
                </a:rPr>
                <a:t>(incompatible</a:t>
              </a:r>
              <a:r>
                <a:rPr lang="zh-CN" altLang="en-US" b="1" dirty="0" smtClean="0">
                  <a:latin typeface="仿宋" panose="02010609060101010101" pitchFamily="49" charset="-122"/>
                  <a:ea typeface="仿宋" panose="02010609060101010101" pitchFamily="49" charset="-122"/>
                  <a:sym typeface="+mn-ea"/>
                </a:rPr>
                <a:t>第二组</a:t>
              </a:r>
              <a:r>
                <a:rPr lang="en-US" altLang="zh-CN" b="1" dirty="0" smtClean="0">
                  <a:latin typeface="仿宋" panose="02010609060101010101" pitchFamily="49" charset="-122"/>
                  <a:ea typeface="仿宋" panose="02010609060101010101" pitchFamily="49" charset="-122"/>
                  <a:sym typeface="+mn-ea"/>
                </a:rPr>
                <a:t>)</a:t>
              </a:r>
              <a:endParaRPr lang="en-US" altLang="zh-CN" b="1" dirty="0" smtClean="0">
                <a:latin typeface="仿宋" panose="02010609060101010101" pitchFamily="49" charset="-122"/>
                <a:ea typeface="仿宋" panose="02010609060101010101" pitchFamily="49" charset="-122"/>
                <a:sym typeface="+mn-ea"/>
              </a:endParaRPr>
            </a:p>
          </p:txBody>
        </p:sp>
        <p:grpSp>
          <p:nvGrpSpPr>
            <p:cNvPr id="67" name="组合 66"/>
            <p:cNvGrpSpPr/>
            <p:nvPr/>
          </p:nvGrpSpPr>
          <p:grpSpPr>
            <a:xfrm>
              <a:off x="10988" y="3657"/>
              <a:ext cx="8743" cy="5874"/>
              <a:chOff x="6121584" y="3603978"/>
              <a:chExt cx="5551882" cy="3730171"/>
            </a:xfrm>
          </p:grpSpPr>
          <p:grpSp>
            <p:nvGrpSpPr>
              <p:cNvPr id="68" name="组合 67"/>
              <p:cNvGrpSpPr/>
              <p:nvPr/>
            </p:nvGrpSpPr>
            <p:grpSpPr>
              <a:xfrm>
                <a:off x="6121584" y="3603978"/>
                <a:ext cx="5551882" cy="3730171"/>
                <a:chOff x="5054600" y="1409700"/>
                <a:chExt cx="6502400" cy="4368800"/>
              </a:xfrm>
            </p:grpSpPr>
            <p:sp>
              <p:nvSpPr>
                <p:cNvPr id="69" name="矩形 68"/>
                <p:cNvSpPr/>
                <p:nvPr/>
              </p:nvSpPr>
              <p:spPr>
                <a:xfrm>
                  <a:off x="5054600" y="1409700"/>
                  <a:ext cx="6502400" cy="4368800"/>
                </a:xfrm>
                <a:prstGeom prst="rect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70" name="矩形 69"/>
                <p:cNvSpPr/>
                <p:nvPr/>
              </p:nvSpPr>
              <p:spPr>
                <a:xfrm>
                  <a:off x="5403418" y="2703205"/>
                  <a:ext cx="1091966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p>
                  <a:r>
                    <a:rPr lang="en-US" altLang="zh-CN" sz="2400" dirty="0" smtClean="0">
                      <a:solidFill>
                        <a:srgbClr val="4DD60C"/>
                      </a:solidFill>
                      <a:latin typeface="Arial" panose="020B0604020202020204" pitchFamily="34" charset="0"/>
                      <a:ea typeface="仿宋" panose="02010609060101010101" pitchFamily="49" charset="-122"/>
                      <a:cs typeface="Arial" panose="020B0604020202020204" pitchFamily="34" charset="0"/>
                    </a:rPr>
                    <a:t>Family</a:t>
                  </a:r>
                  <a:endParaRPr lang="zh-CN" altLang="en-US" sz="2400" dirty="0">
                    <a:solidFill>
                      <a:srgbClr val="4DD60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1" name="矩形 70"/>
                <p:cNvSpPr/>
                <p:nvPr/>
              </p:nvSpPr>
              <p:spPr>
                <a:xfrm>
                  <a:off x="9933113" y="2742725"/>
                  <a:ext cx="1127232" cy="46166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p>
                  <a:r>
                    <a:rPr lang="en-US" altLang="zh-CN" sz="2400" dirty="0" smtClean="0">
                      <a:solidFill>
                        <a:srgbClr val="4DD60C"/>
                      </a:solidFill>
                      <a:latin typeface="Arial" panose="020B0604020202020204" pitchFamily="34" charset="0"/>
                      <a:ea typeface="仿宋" panose="02010609060101010101" pitchFamily="49" charset="-122"/>
                      <a:cs typeface="Arial" panose="020B0604020202020204" pitchFamily="34" charset="0"/>
                    </a:rPr>
                    <a:t>Career</a:t>
                  </a:r>
                  <a:endParaRPr lang="zh-CN" altLang="en-US" sz="2400" dirty="0">
                    <a:solidFill>
                      <a:srgbClr val="4DD60C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2" name="矩形 71"/>
                <p:cNvSpPr/>
                <p:nvPr/>
              </p:nvSpPr>
              <p:spPr>
                <a:xfrm>
                  <a:off x="7780191" y="3369805"/>
                  <a:ext cx="948982" cy="53919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p>
                  <a:r>
                    <a:rPr lang="en-US" altLang="zh-CN" sz="2400" dirty="0" smtClean="0">
                      <a:solidFill>
                        <a:schemeClr val="bg1"/>
                      </a:solidFill>
                      <a:latin typeface="Arial" panose="020B0604020202020204" pitchFamily="34" charset="0"/>
                      <a:ea typeface="仿宋" panose="02010609060101010101" pitchFamily="49" charset="-122"/>
                      <a:cs typeface="Arial" panose="020B0604020202020204" pitchFamily="34" charset="0"/>
                    </a:rPr>
                    <a:t>Julia</a:t>
                  </a:r>
                  <a:endParaRPr lang="en-US" altLang="zh-CN" sz="24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仿宋" panose="02010609060101010101" pitchFamily="49" charset="-122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3" name="矩形 72"/>
              <p:cNvSpPr/>
              <p:nvPr/>
            </p:nvSpPr>
            <p:spPr>
              <a:xfrm>
                <a:off x="6419412" y="3847515"/>
                <a:ext cx="843915" cy="460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:r>
                  <a:rPr lang="en-US" altLang="zh-CN" sz="24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仿宋" panose="02010609060101010101" pitchFamily="49" charset="-122"/>
                    <a:cs typeface="Arial" panose="020B0604020202020204" pitchFamily="34" charset="0"/>
                  </a:rPr>
                  <a:t>Male</a:t>
                </a:r>
                <a:endPara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6419412" y="4246734"/>
                <a:ext cx="4587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:r>
                  <a:rPr lang="en-US" altLang="zh-CN" sz="24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仿宋" panose="02010609060101010101" pitchFamily="49" charset="-122"/>
                    <a:cs typeface="Arial" panose="020B0604020202020204" pitchFamily="34" charset="0"/>
                  </a:rPr>
                  <a:t>or</a:t>
                </a:r>
                <a:endPara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5" name="矩形 74"/>
              <p:cNvSpPr/>
              <p:nvPr/>
            </p:nvSpPr>
            <p:spPr>
              <a:xfrm>
                <a:off x="10270701" y="3899444"/>
                <a:ext cx="1199515" cy="4603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:r>
                  <a:rPr lang="en-US" altLang="zh-CN" sz="24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仿宋" panose="02010609060101010101" pitchFamily="49" charset="-122"/>
                    <a:cs typeface="Arial" panose="020B0604020202020204" pitchFamily="34" charset="0"/>
                  </a:rPr>
                  <a:t>Female</a:t>
                </a:r>
                <a:endPara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10944336" y="4306908"/>
                <a:ext cx="45878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p>
                <a:r>
                  <a:rPr lang="en-US" altLang="zh-CN" sz="240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仿宋" panose="02010609060101010101" pitchFamily="49" charset="-122"/>
                    <a:cs typeface="Arial" panose="020B0604020202020204" pitchFamily="34" charset="0"/>
                  </a:rPr>
                  <a:t>or</a:t>
                </a:r>
                <a:endParaRPr lang="zh-CN" altLang="en-US" sz="24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4266" y="167854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+mn-ea"/>
                <a:ea typeface="+mn-ea"/>
              </a:rPr>
              <a:t>方式一：自定义指导语</a:t>
            </a:r>
            <a:endParaRPr lang="zh-CN" altLang="en-US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1043" y="1493417"/>
            <a:ext cx="6096000" cy="378565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定义指导语刺激呈现形式</a:t>
            </a: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</a:t>
            </a:r>
            <a:r>
              <a:rPr lang="zh-CN" altLang="en-US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text instructiontxt&gt;</a:t>
            </a:r>
            <a:endParaRPr lang="zh-CN" altLang="en-US" sz="2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/items = instruction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/fontstyle = ("宋体", 4pct)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/txbgcolor = (0,0,0)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/txcolor = (255,255,255)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/size = (1300,800)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/hjustify = left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&lt;/text&gt;</a:t>
            </a:r>
            <a:endParaRPr lang="zh-CN" altLang="en-US" sz="2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28528" y="2281363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&lt;text anykeytxt&gt;</a:t>
            </a:r>
            <a:endParaRPr lang="zh-CN" altLang="en-US" sz="2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/items = any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/vposition = 70 pct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/fontstyle = ("宋体", 24pt)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/txcolor = (255,0,0)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/txbgcolor = (transparent)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&lt;/text&gt;</a:t>
            </a:r>
            <a:endParaRPr lang="zh-CN" altLang="en-US" sz="2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63756" y="-78740"/>
            <a:ext cx="6630035" cy="1198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定义</a:t>
            </a:r>
            <a:r>
              <a:rPr lang="en-US" altLang="zh-CN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item</a:t>
            </a:r>
            <a:r>
              <a:rPr lang="zh-CN" altLang="en-US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：</a:t>
            </a:r>
            <a:r>
              <a:rPr lang="en-US" altLang="zh-CN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Family / Career</a:t>
            </a:r>
            <a:endParaRPr lang="en-US" altLang="zh-CN" sz="48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85470" y="1187290"/>
            <a:ext cx="38862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//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定义</a:t>
            </a:r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Family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属性词</a:t>
            </a:r>
            <a:endParaRPr lang="en-US" altLang="zh-CN" sz="24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item </a:t>
            </a:r>
            <a:r>
              <a:rPr lang="en-US" altLang="zh-CN" sz="2400" dirty="0" err="1">
                <a:latin typeface="仿宋" panose="02010609060101010101" pitchFamily="49" charset="-122"/>
                <a:ea typeface="仿宋" panose="02010609060101010101" pitchFamily="49" charset="-122"/>
              </a:rPr>
              <a:t>attributeAlabel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/</a:t>
            </a:r>
            <a:r>
              <a:rPr lang="en-US" altLang="zh-CN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 = "Family"</a:t>
            </a:r>
            <a:endParaRPr lang="en-US" altLang="zh-CN" sz="24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&lt;/item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//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定义</a:t>
            </a:r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Family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对应词表</a:t>
            </a:r>
            <a:endParaRPr lang="en-US" altLang="zh-CN" sz="2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&lt;item </a:t>
            </a:r>
            <a:r>
              <a:rPr lang="en-US" altLang="zh-CN" sz="2400" dirty="0" err="1">
                <a:latin typeface="仿宋" panose="02010609060101010101" pitchFamily="49" charset="-122"/>
                <a:ea typeface="仿宋" panose="02010609060101010101" pitchFamily="49" charset="-122"/>
              </a:rPr>
              <a:t>attributeA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/1 = "Home"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/2 = "Parents"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/3 = "Children"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/4 = "Family"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/5 = "Marriage"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/6 = "Wedding"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/7 = "Relatives"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&lt;/item&gt;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437779" y="1199990"/>
            <a:ext cx="422011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//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定义</a:t>
            </a:r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Career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属性词</a:t>
            </a:r>
            <a:endParaRPr lang="en-US" altLang="zh-CN" sz="24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item </a:t>
            </a:r>
            <a:r>
              <a:rPr lang="en-US" altLang="zh-CN" sz="2400" dirty="0" err="1">
                <a:latin typeface="仿宋" panose="02010609060101010101" pitchFamily="49" charset="-122"/>
                <a:ea typeface="仿宋" panose="02010609060101010101" pitchFamily="49" charset="-122"/>
              </a:rPr>
              <a:t>attributeBlabel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/1 = "Career"</a:t>
            </a:r>
            <a:endParaRPr lang="en-US" altLang="zh-CN" sz="24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&lt;/item&gt;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//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定义</a:t>
            </a:r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Career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对应词表</a:t>
            </a:r>
            <a:endParaRPr lang="en-US" altLang="zh-CN" sz="2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&lt;item </a:t>
            </a:r>
            <a:r>
              <a:rPr lang="en-US" altLang="zh-CN" sz="2400" dirty="0" err="1">
                <a:latin typeface="仿宋" panose="02010609060101010101" pitchFamily="49" charset="-122"/>
                <a:ea typeface="仿宋" panose="02010609060101010101" pitchFamily="49" charset="-122"/>
              </a:rPr>
              <a:t>attributeB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/1 = "Management"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/2 = "Professional"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/3 = "Corporation"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/4 = "Salary"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/5 = "Office"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/6 = "Business"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/7 = "Career"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&lt;/item&gt;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82015" y="6011"/>
            <a:ext cx="6055360" cy="1198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定义</a:t>
            </a:r>
            <a:r>
              <a:rPr lang="en-US" altLang="zh-CN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item</a:t>
            </a:r>
            <a:r>
              <a:rPr lang="en-US" altLang="zh-CN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: Female / Male</a:t>
            </a:r>
            <a:endParaRPr lang="en-US" altLang="zh-CN" sz="48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51809" y="1364634"/>
            <a:ext cx="4220111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//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定义</a:t>
            </a:r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Female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属性词</a:t>
            </a:r>
            <a:endParaRPr lang="en-US" altLang="zh-CN" sz="24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&lt;item </a:t>
            </a:r>
            <a:r>
              <a:rPr lang="en-US" altLang="zh-CN" sz="2400" dirty="0" err="1">
                <a:latin typeface="仿宋" panose="02010609060101010101" pitchFamily="49" charset="-122"/>
                <a:ea typeface="仿宋" panose="02010609060101010101" pitchFamily="49" charset="-122"/>
              </a:rPr>
              <a:t>targetAlabel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/1 = "Female"</a:t>
            </a:r>
            <a:endParaRPr lang="en-US" altLang="zh-CN" sz="24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&lt;/item&gt;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//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定义</a:t>
            </a:r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Female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对应词表</a:t>
            </a:r>
            <a:endParaRPr lang="en-US" altLang="zh-CN" sz="2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&lt;item </a:t>
            </a:r>
            <a:r>
              <a:rPr lang="en-US" altLang="zh-CN" sz="2400" dirty="0" err="1">
                <a:latin typeface="仿宋" panose="02010609060101010101" pitchFamily="49" charset="-122"/>
                <a:ea typeface="仿宋" panose="02010609060101010101" pitchFamily="49" charset="-122"/>
              </a:rPr>
              <a:t>targetA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/1 = "Julia"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/2 = "Michelle"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/3 = "Anna"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/4 = "Emily"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/5 = "Rebecca"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&lt;/item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626100" y="1364634"/>
            <a:ext cx="6096000" cy="489364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//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定义</a:t>
            </a:r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Male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属性词</a:t>
            </a:r>
            <a:endParaRPr lang="en-US" altLang="zh-CN" sz="24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item </a:t>
            </a:r>
            <a:r>
              <a:rPr lang="en-US" altLang="zh-CN" sz="2400" dirty="0" err="1">
                <a:latin typeface="仿宋" panose="02010609060101010101" pitchFamily="49" charset="-122"/>
                <a:ea typeface="仿宋" panose="02010609060101010101" pitchFamily="49" charset="-122"/>
              </a:rPr>
              <a:t>targetBlabel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/1 = "Male"</a:t>
            </a:r>
            <a:endParaRPr lang="en-US" altLang="zh-CN" sz="24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&lt;/item&gt;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//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定义</a:t>
            </a:r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Male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对应词表</a:t>
            </a:r>
            <a:endParaRPr lang="en-US" altLang="zh-CN" sz="2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&lt;item </a:t>
            </a:r>
            <a:r>
              <a:rPr lang="en-US" altLang="zh-CN" sz="2400" dirty="0" err="1">
                <a:latin typeface="仿宋" panose="02010609060101010101" pitchFamily="49" charset="-122"/>
                <a:ea typeface="仿宋" panose="02010609060101010101" pitchFamily="49" charset="-122"/>
              </a:rPr>
              <a:t>targetB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/1 = "Ben"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/2 = "John"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/3 = "Daniel"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/4 = "Paul"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/5 = "Jeffrey"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&lt;/item&gt;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32771" y="-46515"/>
            <a:ext cx="1034129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定义刺激</a:t>
            </a:r>
            <a:r>
              <a:rPr lang="en-US" altLang="zh-CN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: </a:t>
            </a:r>
            <a:r>
              <a:rPr lang="zh-CN" altLang="en-US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注意两组属性刺激出现位置</a:t>
            </a:r>
            <a:endParaRPr lang="en-US" altLang="zh-CN" sz="48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47700" y="1153814"/>
            <a:ext cx="6096000" cy="5354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//"Family"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text </a:t>
            </a:r>
            <a:r>
              <a:rPr lang="en-US" altLang="zh-CN" b="1" dirty="0" err="1">
                <a:latin typeface="仿宋" panose="02010609060101010101" pitchFamily="49" charset="-122"/>
                <a:ea typeface="仿宋" panose="02010609060101010101" pitchFamily="49" charset="-122"/>
              </a:rPr>
              <a:t>attributeAleft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/ items = 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attributeAlabel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/ 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valign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= top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/ 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halign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= left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/ position = (</a:t>
            </a:r>
            <a:r>
              <a:rPr lang="en-US" altLang="zh-CN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5%, 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5%)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/ 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txcolor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= (0, 255, 0)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/ 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fontstyle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= ("Arial", 5%)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&lt;/text</a:t>
            </a:r>
            <a:r>
              <a:rPr lang="en-US" altLang="zh-CN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en-US" altLang="zh-CN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//"Career"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&lt;text </a:t>
            </a:r>
            <a:r>
              <a:rPr lang="en-US" altLang="zh-CN" b="1" dirty="0" err="1">
                <a:latin typeface="仿宋" panose="02010609060101010101" pitchFamily="49" charset="-122"/>
                <a:ea typeface="仿宋" panose="02010609060101010101" pitchFamily="49" charset="-122"/>
              </a:rPr>
              <a:t>attributeBright</a:t>
            </a:r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en-US" altLang="zh-CN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/ items = 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attributeBlabel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/ 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valign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= top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/ 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halign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= right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/ position = (</a:t>
            </a:r>
            <a:r>
              <a:rPr lang="en-US" altLang="zh-CN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95%, 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5%)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/ 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txcolor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= (0, 255, 0)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/ 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fontstyle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= ("Arial", 5%)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b="1" dirty="0">
                <a:latin typeface="仿宋" panose="02010609060101010101" pitchFamily="49" charset="-122"/>
                <a:ea typeface="仿宋" panose="02010609060101010101" pitchFamily="49" charset="-122"/>
              </a:rPr>
              <a:t>&lt;/text&gt;</a:t>
            </a:r>
            <a:endParaRPr lang="zh-CN" altLang="en-US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054600" y="1409700"/>
            <a:ext cx="6502400" cy="4368800"/>
            <a:chOff x="5054600" y="1409700"/>
            <a:chExt cx="6502400" cy="4368800"/>
          </a:xfrm>
        </p:grpSpPr>
        <p:sp>
          <p:nvSpPr>
            <p:cNvPr id="5" name="矩形 4"/>
            <p:cNvSpPr/>
            <p:nvPr/>
          </p:nvSpPr>
          <p:spPr>
            <a:xfrm>
              <a:off x="5054600" y="1409700"/>
              <a:ext cx="6502400" cy="43688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5403418" y="1694932"/>
              <a:ext cx="109196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solidFill>
                    <a:srgbClr val="4DD60C"/>
                  </a:solidFill>
                  <a:latin typeface="Arial" panose="020B0604020202020204" pitchFamily="34" charset="0"/>
                  <a:ea typeface="仿宋" panose="02010609060101010101" pitchFamily="49" charset="-122"/>
                  <a:cs typeface="Arial" panose="020B0604020202020204" pitchFamily="34" charset="0"/>
                </a:rPr>
                <a:t>Family</a:t>
              </a:r>
              <a:endParaRPr lang="zh-CN" altLang="en-US" sz="2400" dirty="0">
                <a:solidFill>
                  <a:srgbClr val="4DD60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0003795" y="1688064"/>
              <a:ext cx="11272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solidFill>
                    <a:srgbClr val="4DD60C"/>
                  </a:solidFill>
                  <a:latin typeface="Arial" panose="020B0604020202020204" pitchFamily="34" charset="0"/>
                  <a:ea typeface="仿宋" panose="02010609060101010101" pitchFamily="49" charset="-122"/>
                  <a:cs typeface="Arial" panose="020B0604020202020204" pitchFamily="34" charset="0"/>
                </a:rPr>
                <a:t>Career</a:t>
              </a:r>
              <a:endParaRPr lang="zh-CN" altLang="en-US" sz="2400" dirty="0">
                <a:solidFill>
                  <a:srgbClr val="4DD60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780191" y="3369805"/>
              <a:ext cx="105830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 smtClean="0">
                  <a:solidFill>
                    <a:srgbClr val="4DD60C"/>
                  </a:solidFill>
                  <a:latin typeface="Arial" panose="020B0604020202020204" pitchFamily="34" charset="0"/>
                  <a:ea typeface="仿宋" panose="02010609060101010101" pitchFamily="49" charset="-122"/>
                  <a:cs typeface="Arial" panose="020B0604020202020204" pitchFamily="34" charset="0"/>
                </a:rPr>
                <a:t>Salary</a:t>
              </a:r>
              <a:endParaRPr lang="zh-CN" altLang="en-US" sz="2400" dirty="0">
                <a:solidFill>
                  <a:srgbClr val="4DD60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16296" y="109220"/>
            <a:ext cx="3877985" cy="10153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定义背景刺激</a:t>
            </a:r>
            <a:endParaRPr lang="en-US" altLang="zh-CN" sz="4800" dirty="0" smtClean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04090" y="2362538"/>
            <a:ext cx="106250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&lt;block attributepractice&gt;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/ bgstim = (attributeAleft, attributeBright)</a:t>
            </a:r>
            <a:endParaRPr lang="zh-CN" altLang="en-US" sz="24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/ trials = [1=instructions;2-21 = random(attributeA, attributeB)]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/ errormessage = true(error,200)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/ responsemode = correct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&lt;/block&gt;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04090" y="1328052"/>
            <a:ext cx="10972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/</a:t>
            </a:r>
            <a:r>
              <a:rPr lang="en-US" altLang="zh-CN" sz="2400" b="1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bgstim</a:t>
            </a:r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 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定义一组刺激</a:t>
            </a: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在当前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&lt;block&gt;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开始时出现，并贯彻整个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block</a:t>
            </a: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468239" y="3610327"/>
            <a:ext cx="4470400" cy="3003550"/>
            <a:chOff x="5054600" y="1409700"/>
            <a:chExt cx="6502400" cy="4368800"/>
          </a:xfrm>
        </p:grpSpPr>
        <p:sp>
          <p:nvSpPr>
            <p:cNvPr id="10" name="矩形 9"/>
            <p:cNvSpPr/>
            <p:nvPr/>
          </p:nvSpPr>
          <p:spPr>
            <a:xfrm>
              <a:off x="5054600" y="1409700"/>
              <a:ext cx="6502400" cy="43688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403417" y="1694932"/>
              <a:ext cx="1369139" cy="5819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 smtClean="0">
                  <a:solidFill>
                    <a:srgbClr val="4DD60C"/>
                  </a:solidFill>
                  <a:latin typeface="Arial" panose="020B0604020202020204" pitchFamily="34" charset="0"/>
                  <a:ea typeface="仿宋" panose="02010609060101010101" pitchFamily="49" charset="-122"/>
                  <a:cs typeface="Arial" panose="020B0604020202020204" pitchFamily="34" charset="0"/>
                </a:rPr>
                <a:t>Family</a:t>
              </a:r>
              <a:endParaRPr lang="zh-CN" altLang="en-US" sz="2000" dirty="0">
                <a:solidFill>
                  <a:srgbClr val="4DD60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0003796" y="1688064"/>
              <a:ext cx="1408778" cy="5819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 smtClean="0">
                  <a:solidFill>
                    <a:srgbClr val="4DD60C"/>
                  </a:solidFill>
                  <a:latin typeface="Arial" panose="020B0604020202020204" pitchFamily="34" charset="0"/>
                  <a:ea typeface="仿宋" panose="02010609060101010101" pitchFamily="49" charset="-122"/>
                  <a:cs typeface="Arial" panose="020B0604020202020204" pitchFamily="34" charset="0"/>
                </a:rPr>
                <a:t>Career</a:t>
              </a:r>
              <a:endParaRPr lang="zh-CN" altLang="en-US" sz="2000" dirty="0">
                <a:solidFill>
                  <a:srgbClr val="4DD60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706300" y="3369805"/>
              <a:ext cx="1327169" cy="5819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 smtClean="0">
                  <a:solidFill>
                    <a:srgbClr val="4DD60C"/>
                  </a:solidFill>
                  <a:latin typeface="Arial" panose="020B0604020202020204" pitchFamily="34" charset="0"/>
                  <a:ea typeface="仿宋" panose="02010609060101010101" pitchFamily="49" charset="-122"/>
                  <a:cs typeface="Arial" panose="020B0604020202020204" pitchFamily="34" charset="0"/>
                </a:rPr>
                <a:t>Salary</a:t>
              </a:r>
              <a:endParaRPr lang="zh-CN" altLang="en-US" sz="2000" dirty="0">
                <a:solidFill>
                  <a:srgbClr val="4DD60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468239" y="3610327"/>
            <a:ext cx="4470400" cy="3003550"/>
            <a:chOff x="5054600" y="1409700"/>
            <a:chExt cx="6502400" cy="4368800"/>
          </a:xfrm>
        </p:grpSpPr>
        <p:sp>
          <p:nvSpPr>
            <p:cNvPr id="16" name="矩形 15"/>
            <p:cNvSpPr/>
            <p:nvPr/>
          </p:nvSpPr>
          <p:spPr>
            <a:xfrm>
              <a:off x="5054600" y="1409700"/>
              <a:ext cx="6502400" cy="43688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4DD60C"/>
                </a:solidFill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5403417" y="1694932"/>
              <a:ext cx="1369139" cy="5819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 smtClean="0">
                  <a:solidFill>
                    <a:srgbClr val="4DD60C"/>
                  </a:solidFill>
                  <a:latin typeface="Arial" panose="020B0604020202020204" pitchFamily="34" charset="0"/>
                  <a:ea typeface="仿宋" panose="02010609060101010101" pitchFamily="49" charset="-122"/>
                  <a:cs typeface="Arial" panose="020B0604020202020204" pitchFamily="34" charset="0"/>
                </a:rPr>
                <a:t>Family</a:t>
              </a:r>
              <a:endParaRPr lang="zh-CN" altLang="en-US" sz="2000" dirty="0">
                <a:solidFill>
                  <a:srgbClr val="4DD60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10003796" y="1688064"/>
              <a:ext cx="1408778" cy="5819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 smtClean="0">
                  <a:solidFill>
                    <a:srgbClr val="4DD60C"/>
                  </a:solidFill>
                  <a:latin typeface="Arial" panose="020B0604020202020204" pitchFamily="34" charset="0"/>
                  <a:ea typeface="仿宋" panose="02010609060101010101" pitchFamily="49" charset="-122"/>
                  <a:cs typeface="Arial" panose="020B0604020202020204" pitchFamily="34" charset="0"/>
                </a:rPr>
                <a:t>Career</a:t>
              </a:r>
              <a:endParaRPr lang="zh-CN" altLang="en-US" sz="2000" dirty="0">
                <a:solidFill>
                  <a:srgbClr val="4DD60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7706300" y="3369805"/>
              <a:ext cx="1553340" cy="5819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 smtClean="0">
                  <a:solidFill>
                    <a:srgbClr val="4DD60C"/>
                  </a:solidFill>
                  <a:latin typeface="Arial" panose="020B0604020202020204" pitchFamily="34" charset="0"/>
                  <a:ea typeface="仿宋" panose="02010609060101010101" pitchFamily="49" charset="-122"/>
                  <a:cs typeface="Arial" panose="020B0604020202020204" pitchFamily="34" charset="0"/>
                </a:rPr>
                <a:t>Parents</a:t>
              </a:r>
              <a:endParaRPr lang="zh-CN" altLang="en-US" sz="2000" dirty="0">
                <a:solidFill>
                  <a:srgbClr val="4DD60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468239" y="3610327"/>
            <a:ext cx="4470400" cy="3003550"/>
            <a:chOff x="5054600" y="1409700"/>
            <a:chExt cx="6502400" cy="4368800"/>
          </a:xfrm>
        </p:grpSpPr>
        <p:sp>
          <p:nvSpPr>
            <p:cNvPr id="21" name="矩形 20"/>
            <p:cNvSpPr/>
            <p:nvPr/>
          </p:nvSpPr>
          <p:spPr>
            <a:xfrm>
              <a:off x="5054600" y="1409700"/>
              <a:ext cx="6502400" cy="4368800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5403417" y="1694932"/>
              <a:ext cx="1369139" cy="5819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 smtClean="0">
                  <a:solidFill>
                    <a:srgbClr val="4DD60C"/>
                  </a:solidFill>
                  <a:latin typeface="Arial" panose="020B0604020202020204" pitchFamily="34" charset="0"/>
                  <a:ea typeface="仿宋" panose="02010609060101010101" pitchFamily="49" charset="-122"/>
                  <a:cs typeface="Arial" panose="020B0604020202020204" pitchFamily="34" charset="0"/>
                </a:rPr>
                <a:t>Family</a:t>
              </a:r>
              <a:endParaRPr lang="zh-CN" altLang="en-US" sz="2000" dirty="0">
                <a:solidFill>
                  <a:srgbClr val="4DD60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0003796" y="1688064"/>
              <a:ext cx="1408778" cy="5819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 smtClean="0">
                  <a:solidFill>
                    <a:srgbClr val="4DD60C"/>
                  </a:solidFill>
                  <a:latin typeface="Arial" panose="020B0604020202020204" pitchFamily="34" charset="0"/>
                  <a:ea typeface="仿宋" panose="02010609060101010101" pitchFamily="49" charset="-122"/>
                  <a:cs typeface="Arial" panose="020B0604020202020204" pitchFamily="34" charset="0"/>
                </a:rPr>
                <a:t>Career</a:t>
              </a:r>
              <a:endParaRPr lang="zh-CN" altLang="en-US" sz="2000" dirty="0">
                <a:solidFill>
                  <a:srgbClr val="4DD60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7706300" y="3369805"/>
              <a:ext cx="1234185" cy="58197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dirty="0" smtClean="0">
                  <a:solidFill>
                    <a:srgbClr val="4DD60C"/>
                  </a:solidFill>
                  <a:latin typeface="Arial" panose="020B0604020202020204" pitchFamily="34" charset="0"/>
                  <a:ea typeface="仿宋" panose="02010609060101010101" pitchFamily="49" charset="-122"/>
                  <a:cs typeface="Arial" panose="020B0604020202020204" pitchFamily="34" charset="0"/>
                </a:rPr>
                <a:t>Office</a:t>
              </a:r>
              <a:endParaRPr lang="zh-CN" altLang="en-US" sz="2000" dirty="0">
                <a:solidFill>
                  <a:srgbClr val="4DD60C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48688" y="-240665"/>
            <a:ext cx="5059680" cy="1198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指导语按顺序呈现</a:t>
            </a:r>
            <a:endParaRPr lang="zh-CN" sz="4800" dirty="0" smtClean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4355" y="1541780"/>
            <a:ext cx="7126605" cy="2584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&lt;item instructions&gt;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/ 1 = "Put your middle or index fingers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...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"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/ 2 = "See above, the categories have.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..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"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/ 3 = "See above, the four categories 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..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"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/ 4 = "Sort the same 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...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"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/ 5 = "Notice above, there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..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."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/ 6 = "See above, the four 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..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."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/ 7 = "Sort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..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."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&lt;/item&gt;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44705" y="958482"/>
            <a:ext cx="1097280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利用</a:t>
            </a:r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/select = sequence</a:t>
            </a:r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进行指导语自动按序列呈现</a:t>
            </a:r>
            <a:endParaRPr lang="zh-CN" altLang="en-US" sz="2400" b="1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54355" y="4126230"/>
            <a:ext cx="3497580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&lt;text instructions&gt;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/ items = instructions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/ hjustify = left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/ size = (90%, 60%)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/ position = (50%, 85%)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/ valign = bottom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/ select = sequence 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/ resetinterval = 20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&lt;/text&gt;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69305" y="1689100"/>
            <a:ext cx="57023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&lt;trial instructions&gt;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/ stimulustimes = [</a:t>
            </a:r>
            <a:r>
              <a:rPr lang="zh-CN" altLang="en-US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1=instructions</a:t>
            </a:r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, spacebar]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/ correctresponse = (" ")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/ errormessage = false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/ recorddata = false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&lt;/trial&gt;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763260" y="4152900"/>
            <a:ext cx="635000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&lt;block attributepractice&gt;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/ bgstim = (attributeAleft, attributeBright)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/ trials = [</a:t>
            </a:r>
            <a:r>
              <a:rPr lang="zh-CN" altLang="en-US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1=instructions</a:t>
            </a:r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;2-21 = random(attributeA, attributeB)]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/ errormessage = true(error,200)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/ responsemode = correct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>
                <a:latin typeface="仿宋" panose="02010609060101010101" pitchFamily="49" charset="-122"/>
                <a:ea typeface="仿宋" panose="02010609060101010101" pitchFamily="49" charset="-122"/>
              </a:rPr>
              <a:t>&lt;/block&gt;</a:t>
            </a:r>
            <a:endParaRPr lang="zh-CN" altLang="en-US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63260" y="6182995"/>
            <a:ext cx="4983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//</a:t>
            </a:r>
            <a:r>
              <a:rPr lang="zh-CN" altLang="en-US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当前执行到第几个区块，则选择第几个指导语</a:t>
            </a: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40690" y="1540510"/>
            <a:ext cx="5090160" cy="516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5777865" y="1540510"/>
            <a:ext cx="6034405" cy="516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14685" y="112395"/>
            <a:ext cx="10239375" cy="1198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48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被试平衡设计</a:t>
            </a:r>
            <a:r>
              <a:rPr lang="en-US" altLang="zh-CN" sz="48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(group2</a:t>
            </a:r>
            <a:r>
              <a:rPr lang="zh-CN" altLang="en-US" sz="48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的区块呈现顺序</a:t>
            </a:r>
            <a:r>
              <a:rPr lang="en-US" altLang="zh-CN" sz="4800" dirty="0" smtClean="0">
                <a:solidFill>
                  <a:schemeClr val="bg1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)</a:t>
            </a:r>
            <a:endParaRPr lang="en-US" altLang="zh-CN" sz="4800" dirty="0" smtClean="0">
              <a:solidFill>
                <a:schemeClr val="bg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08660" y="1565910"/>
            <a:ext cx="1057592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dirty="0" smtClean="0">
                <a:solidFill>
                  <a:schemeClr val="accent4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Block5(20 trials):</a:t>
            </a:r>
            <a:r>
              <a:rPr lang="zh-CN" altLang="en-US" sz="2400" dirty="0" smtClean="0">
                <a:solidFill>
                  <a:schemeClr val="accent4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判断、强化</a:t>
            </a:r>
            <a:r>
              <a:rPr lang="zh-CN" altLang="en-US" sz="2400" dirty="0" smtClean="0">
                <a:solidFill>
                  <a:schemeClr val="accent4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位置调换的</a:t>
            </a:r>
            <a:r>
              <a:rPr lang="en-US" altLang="zh-CN" sz="2400" dirty="0" smtClean="0">
                <a:solidFill>
                  <a:schemeClr val="accent4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Female/Male</a:t>
            </a:r>
            <a:r>
              <a:rPr lang="zh-CN" altLang="en-US" sz="2400" dirty="0" smtClean="0">
                <a:solidFill>
                  <a:schemeClr val="accent4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及对应词表</a:t>
            </a:r>
            <a:endParaRPr lang="zh-CN" altLang="en-US" sz="2400" dirty="0" smtClean="0">
              <a:solidFill>
                <a:schemeClr val="accent4"/>
              </a:solidFill>
              <a:latin typeface="仿宋" panose="02010609060101010101" pitchFamily="49" charset="-122"/>
              <a:ea typeface="仿宋" panose="02010609060101010101" pitchFamily="49" charset="-122"/>
              <a:sym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dirty="0" smtClean="0">
                <a:solidFill>
                  <a:schemeClr val="accent4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Block2(20 trials):</a:t>
            </a:r>
            <a:r>
              <a:rPr lang="zh-CN" altLang="en-US" sz="2400" dirty="0" smtClean="0">
                <a:solidFill>
                  <a:schemeClr val="accent4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判断、强化</a:t>
            </a:r>
            <a:r>
              <a:rPr lang="en-US" altLang="zh-CN" sz="2400" dirty="0" smtClean="0">
                <a:solidFill>
                  <a:schemeClr val="accent4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Family/Career</a:t>
            </a:r>
            <a:r>
              <a:rPr lang="zh-CN" altLang="en-US" sz="2400" dirty="0" smtClean="0">
                <a:solidFill>
                  <a:schemeClr val="accent4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及对应词表</a:t>
            </a:r>
            <a:endParaRPr lang="zh-CN" altLang="en-US" sz="2400" dirty="0" smtClean="0">
              <a:solidFill>
                <a:schemeClr val="accent4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dirty="0" smtClean="0">
                <a:solidFill>
                  <a:schemeClr val="accent4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Block6(20 trials):</a:t>
            </a:r>
            <a:r>
              <a:rPr lang="zh-CN" altLang="en-US" sz="2400" b="1" dirty="0" smtClean="0">
                <a:solidFill>
                  <a:schemeClr val="accent4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进行</a:t>
            </a:r>
            <a:r>
              <a:rPr lang="en-US" altLang="zh-CN" sz="2400" b="1" dirty="0" smtClean="0">
                <a:solidFill>
                  <a:schemeClr val="accent4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incompatible</a:t>
            </a:r>
            <a:r>
              <a:rPr lang="zh-CN" altLang="en-US" sz="2400" b="1" dirty="0" smtClean="0">
                <a:solidFill>
                  <a:schemeClr val="accent4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第一组判断，并记录反应时</a:t>
            </a:r>
            <a:endParaRPr lang="zh-CN" altLang="en-US" sz="2400" b="1" dirty="0" smtClean="0">
              <a:solidFill>
                <a:schemeClr val="accent4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dirty="0" smtClean="0">
                <a:solidFill>
                  <a:schemeClr val="accent4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Blcok7(40 trials):</a:t>
            </a:r>
            <a:r>
              <a:rPr lang="zh-CN" altLang="en-US" sz="2400" b="1" dirty="0" smtClean="0">
                <a:solidFill>
                  <a:schemeClr val="accent4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进行</a:t>
            </a:r>
            <a:r>
              <a:rPr lang="en-US" altLang="zh-CN" sz="2400" b="1" dirty="0" smtClean="0">
                <a:solidFill>
                  <a:schemeClr val="accent4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incompatible</a:t>
            </a:r>
            <a:r>
              <a:rPr lang="zh-CN" altLang="en-US" sz="2400" b="1" dirty="0" smtClean="0">
                <a:solidFill>
                  <a:schemeClr val="accent4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第二组判断，并记录反应时</a:t>
            </a:r>
            <a:endParaRPr lang="zh-CN" altLang="en-US" sz="2400" b="1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sym typeface="+mn-ea"/>
            </a:endParaRPr>
          </a:p>
          <a:p>
            <a:pPr marL="514350" indent="-514350">
              <a:lnSpc>
                <a:spcPct val="150000"/>
              </a:lnSpc>
              <a:buFont typeface="Wingdings" panose="05000000000000000000" pitchFamily="2" charset="2"/>
              <a:buAutoNum type="arabicPeriod"/>
            </a:pPr>
            <a:r>
              <a:rPr lang="en-US" altLang="zh-CN" sz="24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Block1(20 trials):</a:t>
            </a:r>
            <a:r>
              <a:rPr lang="zh-CN" altLang="en-US" sz="24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判断、强化</a:t>
            </a:r>
            <a:r>
              <a:rPr lang="en-US" altLang="zh-CN" sz="24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Female/Male</a:t>
            </a:r>
            <a:r>
              <a:rPr lang="zh-CN" altLang="en-US" sz="2400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及对应词表</a:t>
            </a:r>
            <a:endParaRPr lang="zh-CN" altLang="en-US" sz="2400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Block3(20 trials):</a:t>
            </a:r>
            <a:r>
              <a:rPr lang="zh-CN" altLang="en-US" sz="24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进行</a:t>
            </a:r>
            <a:r>
              <a:rPr lang="en-US" altLang="zh-CN" sz="24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compatible</a:t>
            </a:r>
            <a:r>
              <a:rPr lang="zh-CN" altLang="en-US" sz="24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第一组判断，并记录反应时</a:t>
            </a:r>
            <a:endParaRPr lang="zh-CN" altLang="en-US" sz="2400" b="1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Block4(40 trials):</a:t>
            </a:r>
            <a:r>
              <a:rPr lang="zh-CN" altLang="en-US" sz="24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进行</a:t>
            </a:r>
            <a:r>
              <a:rPr lang="en-US" altLang="zh-CN" sz="24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compatible</a:t>
            </a:r>
            <a:r>
              <a:rPr lang="zh-CN" altLang="en-US" sz="2400" b="1" dirty="0" smtClean="0">
                <a:solidFill>
                  <a:schemeClr val="bg1"/>
                </a:solidFill>
                <a:latin typeface="仿宋" panose="02010609060101010101" pitchFamily="49" charset="-122"/>
                <a:ea typeface="仿宋" panose="02010609060101010101" pitchFamily="49" charset="-122"/>
                <a:sym typeface="+mn-ea"/>
              </a:rPr>
              <a:t>第二组判断，并记录反应时</a:t>
            </a:r>
            <a:endParaRPr lang="zh-CN" altLang="en-US" sz="2400" b="1" dirty="0" smtClean="0">
              <a:solidFill>
                <a:schemeClr val="bg1"/>
              </a:solidFill>
              <a:latin typeface="仿宋" panose="02010609060101010101" pitchFamily="49" charset="-122"/>
              <a:ea typeface="仿宋" panose="02010609060101010101" pitchFamily="49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71180" y="0"/>
            <a:ext cx="387798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被试平衡设计</a:t>
            </a:r>
            <a:endParaRPr lang="en-US" altLang="zh-CN" sz="48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16323" y="1200329"/>
            <a:ext cx="133985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expt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/subjects = (1 of 2)</a:t>
            </a:r>
            <a:endParaRPr lang="en-US" altLang="zh-CN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/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groupassignment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= 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groupnumber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/blocks = </a:t>
            </a:r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[</a:t>
            </a:r>
            <a:r>
              <a:rPr lang="en-US" altLang="zh-CN" dirty="0">
                <a:solidFill>
                  <a:srgbClr val="00B05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1=</a:t>
            </a:r>
            <a:r>
              <a:rPr lang="en-US" altLang="zh-CN" dirty="0" err="1">
                <a:solidFill>
                  <a:srgbClr val="00B05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targetcompatiblepractice</a:t>
            </a:r>
            <a:r>
              <a:rPr lang="en-US" altLang="zh-CN" dirty="0">
                <a:solidFill>
                  <a:srgbClr val="00B05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; 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2=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attributepractice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; </a:t>
            </a:r>
            <a:r>
              <a:rPr lang="en-US" altLang="zh-CN" dirty="0" smtClean="0">
                <a:solidFill>
                  <a:srgbClr val="00B05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3=compatibletest1;</a:t>
            </a:r>
            <a:endParaRPr lang="en-US" altLang="zh-CN" dirty="0" smtClean="0">
              <a:solidFill>
                <a:srgbClr val="00B05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dirty="0" smtClean="0">
                <a:solidFill>
                  <a:srgbClr val="00B05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4=compatibletestinstructions;5=compatibletest2;</a:t>
            </a:r>
            <a:r>
              <a:rPr lang="en-US" altLang="zh-CN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6=</a:t>
            </a:r>
            <a:r>
              <a:rPr lang="en-US" altLang="zh-CN" dirty="0" err="1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targetincompatiblepractice</a:t>
            </a:r>
            <a:r>
              <a:rPr lang="en-US" altLang="zh-CN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;</a:t>
            </a:r>
            <a:endParaRPr lang="en-US" altLang="zh-CN" dirty="0" smtClean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7=incompatibletest1;8=incompatibletestinstructions;9=incompatibletest2</a:t>
            </a:r>
            <a:r>
              <a:rPr lang="en-US" altLang="zh-CN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; </a:t>
            </a:r>
            <a:endParaRPr lang="en-US" altLang="zh-CN" dirty="0" smtClean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10=summary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]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/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onexptend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= [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values.completed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= 1]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&lt;/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expt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expt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/subjects = (2 of 2)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/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groupassignment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= 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groupnumber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/blocks = [</a:t>
            </a:r>
            <a:r>
              <a:rPr lang="en-US" altLang="zh-CN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1=</a:t>
            </a:r>
            <a:r>
              <a:rPr lang="en-US" altLang="zh-CN" dirty="0" err="1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targetincompatiblepractice</a:t>
            </a:r>
            <a:r>
              <a:rPr lang="en-US" altLang="zh-CN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; 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2=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attributepractice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;</a:t>
            </a:r>
            <a:r>
              <a:rPr lang="en-US" altLang="zh-CN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3=incompatibletest1; </a:t>
            </a:r>
            <a:r>
              <a:rPr lang="en-US" altLang="zh-CN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4=incompatibletestinstructions;5=incompatibletest2</a:t>
            </a:r>
            <a:r>
              <a:rPr lang="en-US" altLang="zh-CN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; </a:t>
            </a:r>
            <a:r>
              <a:rPr lang="en-US" altLang="zh-CN" dirty="0">
                <a:solidFill>
                  <a:srgbClr val="00B05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6=</a:t>
            </a:r>
            <a:r>
              <a:rPr lang="en-US" altLang="zh-CN" dirty="0" err="1">
                <a:solidFill>
                  <a:srgbClr val="00B05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targetcompatiblepractice</a:t>
            </a:r>
            <a:r>
              <a:rPr lang="en-US" altLang="zh-CN" dirty="0">
                <a:solidFill>
                  <a:srgbClr val="00B05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; </a:t>
            </a:r>
            <a:endParaRPr lang="en-US" altLang="zh-CN" dirty="0" smtClean="0">
              <a:solidFill>
                <a:srgbClr val="00B05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dirty="0" smtClean="0">
                <a:solidFill>
                  <a:srgbClr val="00B05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7=compatibletest1</a:t>
            </a:r>
            <a:r>
              <a:rPr lang="en-US" altLang="zh-CN" dirty="0">
                <a:solidFill>
                  <a:srgbClr val="00B05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; </a:t>
            </a:r>
            <a:r>
              <a:rPr lang="en-US" altLang="zh-CN" dirty="0" smtClean="0">
                <a:solidFill>
                  <a:srgbClr val="00B05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8=compatibletestinstructions;9=compatibletest2</a:t>
            </a:r>
            <a:r>
              <a:rPr lang="en-US" altLang="zh-CN" dirty="0">
                <a:solidFill>
                  <a:srgbClr val="00B05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; </a:t>
            </a:r>
            <a:endParaRPr lang="en-US" altLang="zh-CN" dirty="0" smtClean="0">
              <a:solidFill>
                <a:srgbClr val="00B05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dirty="0" smtClean="0">
                <a:latin typeface="仿宋" panose="02010609060101010101" pitchFamily="49" charset="-122"/>
                <a:ea typeface="仿宋" panose="02010609060101010101" pitchFamily="49" charset="-122"/>
              </a:rPr>
              <a:t>10=summary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]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/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onexptend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= [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values.completed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 = 1]</a:t>
            </a:r>
            <a:endParaRPr lang="en-US" altLang="zh-CN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&lt;/</a:t>
            </a:r>
            <a:r>
              <a:rPr lang="en-US" altLang="zh-CN" dirty="0" err="1">
                <a:latin typeface="仿宋" panose="02010609060101010101" pitchFamily="49" charset="-122"/>
                <a:ea typeface="仿宋" panose="02010609060101010101" pitchFamily="49" charset="-122"/>
              </a:rPr>
              <a:t>expt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53571" y="324757"/>
            <a:ext cx="3361818" cy="10153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d-score</a:t>
            </a:r>
            <a:r>
              <a:rPr lang="zh-CN" altLang="en-US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计算</a:t>
            </a:r>
            <a:endParaRPr lang="en-US" altLang="zh-CN" sz="48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6771" y="1768767"/>
            <a:ext cx="10195530" cy="3322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基于被试</a:t>
            </a:r>
            <a:r>
              <a:rPr lang="zh-CN" altLang="en-US" sz="2800" dirty="0">
                <a:solidFill>
                  <a:srgbClr val="F43308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每个试次的</a:t>
            </a:r>
            <a:r>
              <a:rPr lang="zh-CN" altLang="en-US" sz="2800" dirty="0" smtClean="0">
                <a:solidFill>
                  <a:srgbClr val="F43308"/>
                </a:solidFill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反应时</a:t>
            </a:r>
            <a:endParaRPr lang="en-US" altLang="zh-CN" sz="2800" dirty="0" smtClean="0">
              <a:solidFill>
                <a:srgbClr val="F43308"/>
              </a:solidFill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定义一系列变量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&lt;values&gt;</a:t>
            </a:r>
            <a:endParaRPr lang="en-US" altLang="zh-CN" sz="2800" dirty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基于变量定义一系列表达式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&lt;expressions&gt;</a:t>
            </a:r>
            <a:endParaRPr lang="en-US" altLang="zh-CN" sz="2800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当前被试所有试次完成后，完成当前被试最终的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d-score</a:t>
            </a:r>
            <a:r>
              <a:rPr lang="zh-CN" altLang="en-US" sz="28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计算</a:t>
            </a:r>
            <a:endParaRPr lang="en-US" altLang="zh-CN" sz="2800" dirty="0" smtClean="0">
              <a:latin typeface="仿宋" panose="02010609060101010101" pitchFamily="49" charset="-122"/>
              <a:ea typeface="仿宋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（详细变量定义、计算公式见代码）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76200" y="-139700"/>
            <a:ext cx="3361818" cy="10153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d-score</a:t>
            </a:r>
            <a:r>
              <a:rPr lang="zh-CN" altLang="en-US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计算</a:t>
            </a:r>
            <a:endParaRPr lang="en-US" altLang="zh-CN" sz="48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3615" y="1433032"/>
            <a:ext cx="113665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&lt;expressions&gt;</a:t>
            </a:r>
            <a:endParaRPr lang="en-US" altLang="zh-CN" sz="16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/ m1a = values.sum1a / </a:t>
            </a:r>
            <a:r>
              <a:rPr lang="en-US" altLang="zh-CN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values.n1a //</a:t>
            </a:r>
            <a:r>
              <a:rPr lang="zh-CN" altLang="en-US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当前被试第</a:t>
            </a:r>
            <a:r>
              <a:rPr lang="en-US" altLang="zh-CN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个</a:t>
            </a:r>
            <a:r>
              <a:rPr lang="en-US" altLang="zh-CN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compatible</a:t>
            </a:r>
            <a:r>
              <a:rPr lang="zh-CN" altLang="en-US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任务平均反应式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/ m2a = values.sum2a / </a:t>
            </a:r>
            <a:r>
              <a:rPr lang="en-US" altLang="zh-CN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values.n2a //</a:t>
            </a:r>
            <a:r>
              <a:rPr lang="zh-CN" altLang="en-US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当前被试第</a:t>
            </a:r>
            <a:r>
              <a:rPr lang="en-US" altLang="zh-CN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1</a:t>
            </a:r>
            <a:r>
              <a:rPr lang="zh-CN" altLang="en-US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个</a:t>
            </a:r>
            <a:r>
              <a:rPr lang="en-US" altLang="zh-CN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incompatible</a:t>
            </a:r>
            <a:r>
              <a:rPr lang="zh-CN" altLang="en-US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任务平均反应时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/ m1b = values.sum1b / </a:t>
            </a:r>
            <a:r>
              <a:rPr lang="en-US" altLang="zh-CN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values.n1b //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当前被试</a:t>
            </a:r>
            <a:r>
              <a:rPr lang="zh-CN" altLang="en-US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第</a:t>
            </a:r>
            <a:r>
              <a:rPr lang="en-US" altLang="zh-CN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zh-CN" altLang="en-US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个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compatible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任务平均反应式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/ m2b = values.sum2b / values.n2b //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当前被试</a:t>
            </a:r>
            <a:r>
              <a:rPr lang="zh-CN" altLang="en-US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第</a:t>
            </a:r>
            <a:r>
              <a:rPr lang="en-US" altLang="zh-CN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zh-CN" altLang="en-US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个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incompatible</a:t>
            </a:r>
            <a:r>
              <a:rPr lang="zh-CN" altLang="en-US" sz="1600" dirty="0">
                <a:latin typeface="仿宋" panose="02010609060101010101" pitchFamily="49" charset="-122"/>
                <a:ea typeface="仿宋" panose="02010609060101010101" pitchFamily="49" charset="-122"/>
              </a:rPr>
              <a:t>任务平均反应时</a:t>
            </a:r>
            <a:endParaRPr lang="en-US" altLang="zh-CN" sz="16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/ 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sd1a = </a:t>
            </a:r>
            <a:r>
              <a:rPr lang="en-US" altLang="zh-CN" sz="1600" dirty="0" err="1">
                <a:latin typeface="仿宋" panose="02010609060101010101" pitchFamily="49" charset="-122"/>
                <a:ea typeface="仿宋" panose="02010609060101010101" pitchFamily="49" charset="-122"/>
              </a:rPr>
              <a:t>sqrt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((values.ss1a - (values.n1a * (expressions.m1a * expressions.m1a))) / (values.n1a - 1))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/ sd2a = </a:t>
            </a:r>
            <a:r>
              <a:rPr lang="en-US" altLang="zh-CN" sz="1600" dirty="0" err="1">
                <a:latin typeface="仿宋" panose="02010609060101010101" pitchFamily="49" charset="-122"/>
                <a:ea typeface="仿宋" panose="02010609060101010101" pitchFamily="49" charset="-122"/>
              </a:rPr>
              <a:t>sqrt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((values.ss2a - (values.n2a * (expressions.m2a * expressions.m2a))) / (values.n2a - 1))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/ sd1b = </a:t>
            </a:r>
            <a:r>
              <a:rPr lang="en-US" altLang="zh-CN" sz="1600" dirty="0" err="1">
                <a:latin typeface="仿宋" panose="02010609060101010101" pitchFamily="49" charset="-122"/>
                <a:ea typeface="仿宋" panose="02010609060101010101" pitchFamily="49" charset="-122"/>
              </a:rPr>
              <a:t>sqrt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((values.ss1b - (values.n1b * (expressions.m1b * expressions.m1b))) / (values.n1b - 1))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/ sd2b = </a:t>
            </a:r>
            <a:r>
              <a:rPr lang="en-US" altLang="zh-CN" sz="1600" dirty="0" err="1">
                <a:latin typeface="仿宋" panose="02010609060101010101" pitchFamily="49" charset="-122"/>
                <a:ea typeface="仿宋" panose="02010609060101010101" pitchFamily="49" charset="-122"/>
              </a:rPr>
              <a:t>sqrt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((values.ss2b - (values.n2b * (expressions.m2b * expressions.m2b))) / (values.n2b - 1))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/ </a:t>
            </a:r>
            <a:r>
              <a:rPr lang="en-US" altLang="zh-CN" sz="1600" dirty="0" err="1">
                <a:latin typeface="仿宋" panose="02010609060101010101" pitchFamily="49" charset="-122"/>
                <a:ea typeface="仿宋" panose="02010609060101010101" pitchFamily="49" charset="-122"/>
              </a:rPr>
              <a:t>sda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 = </a:t>
            </a:r>
            <a:r>
              <a:rPr lang="en-US" altLang="zh-CN" sz="16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sqrt</a:t>
            </a:r>
            <a:r>
              <a:rPr lang="en-US" altLang="zh-CN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(…) </a:t>
            </a:r>
            <a:r>
              <a:rPr lang="en-US" altLang="zh-CN" sz="1600" dirty="0" smtClean="0">
                <a:solidFill>
                  <a:schemeClr val="accent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//</a:t>
            </a:r>
            <a:r>
              <a:rPr lang="zh-CN" altLang="en-US" sz="1600" dirty="0" smtClean="0">
                <a:solidFill>
                  <a:schemeClr val="accent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完整代码见程序</a:t>
            </a:r>
            <a:endParaRPr lang="en-US" altLang="zh-CN" sz="1600" dirty="0">
              <a:solidFill>
                <a:schemeClr val="accent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/ </a:t>
            </a:r>
            <a:r>
              <a:rPr lang="en-US" altLang="zh-CN" sz="1600" dirty="0" err="1">
                <a:latin typeface="仿宋" panose="02010609060101010101" pitchFamily="49" charset="-122"/>
                <a:ea typeface="仿宋" panose="02010609060101010101" pitchFamily="49" charset="-122"/>
              </a:rPr>
              <a:t>sdb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 = </a:t>
            </a:r>
            <a:r>
              <a:rPr lang="en-US" altLang="zh-CN" sz="1600" dirty="0" err="1">
                <a:latin typeface="仿宋" panose="02010609060101010101" pitchFamily="49" charset="-122"/>
                <a:ea typeface="仿宋" panose="02010609060101010101" pitchFamily="49" charset="-122"/>
              </a:rPr>
              <a:t>sqrt</a:t>
            </a:r>
            <a:r>
              <a:rPr lang="en-US" altLang="zh-CN" sz="16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(…) </a:t>
            </a:r>
            <a:r>
              <a:rPr lang="en-US" altLang="zh-CN" sz="1600" dirty="0" smtClean="0">
                <a:solidFill>
                  <a:schemeClr val="accent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//</a:t>
            </a:r>
            <a:r>
              <a:rPr lang="zh-CN" altLang="en-US" sz="1600" dirty="0" smtClean="0">
                <a:solidFill>
                  <a:schemeClr val="accent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完整代码见程序</a:t>
            </a:r>
            <a:endParaRPr lang="en-US" altLang="zh-CN" sz="1600" dirty="0">
              <a:solidFill>
                <a:schemeClr val="accent1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/ da = (m2a - m1a) / </a:t>
            </a:r>
            <a:r>
              <a:rPr lang="en-US" altLang="zh-CN" sz="1600" dirty="0" err="1">
                <a:latin typeface="仿宋" panose="02010609060101010101" pitchFamily="49" charset="-122"/>
                <a:ea typeface="仿宋" panose="02010609060101010101" pitchFamily="49" charset="-122"/>
              </a:rPr>
              <a:t>expressions.sda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/ </a:t>
            </a:r>
            <a:r>
              <a:rPr lang="en-US" altLang="zh-CN" sz="1600" dirty="0" err="1">
                <a:latin typeface="仿宋" panose="02010609060101010101" pitchFamily="49" charset="-122"/>
                <a:ea typeface="仿宋" panose="02010609060101010101" pitchFamily="49" charset="-122"/>
              </a:rPr>
              <a:t>db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 = (m2b - m1b) / </a:t>
            </a:r>
            <a:r>
              <a:rPr lang="en-US" altLang="zh-CN" sz="1600" dirty="0" err="1">
                <a:latin typeface="仿宋" panose="02010609060101010101" pitchFamily="49" charset="-122"/>
                <a:ea typeface="仿宋" panose="02010609060101010101" pitchFamily="49" charset="-122"/>
              </a:rPr>
              <a:t>expressions.sdb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/ d = (</a:t>
            </a:r>
            <a:r>
              <a:rPr lang="en-US" altLang="zh-CN" sz="1600" dirty="0" err="1">
                <a:latin typeface="仿宋" panose="02010609060101010101" pitchFamily="49" charset="-122"/>
                <a:ea typeface="仿宋" panose="02010609060101010101" pitchFamily="49" charset="-122"/>
              </a:rPr>
              <a:t>expressions.da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 + </a:t>
            </a:r>
            <a:r>
              <a:rPr lang="en-US" altLang="zh-CN" sz="1600" dirty="0" err="1">
                <a:latin typeface="仿宋" panose="02010609060101010101" pitchFamily="49" charset="-122"/>
                <a:ea typeface="仿宋" panose="02010609060101010101" pitchFamily="49" charset="-122"/>
              </a:rPr>
              <a:t>expressions.db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) / 2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/ preferred = "unknown"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/ </a:t>
            </a:r>
            <a:r>
              <a:rPr lang="en-US" altLang="zh-CN" sz="1600" dirty="0" err="1">
                <a:latin typeface="仿宋" panose="02010609060101010101" pitchFamily="49" charset="-122"/>
                <a:ea typeface="仿宋" panose="02010609060101010101" pitchFamily="49" charset="-122"/>
              </a:rPr>
              <a:t>notpreferred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 = "unknown"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/ </a:t>
            </a:r>
            <a:r>
              <a:rPr lang="en-US" altLang="zh-CN" sz="1600" dirty="0" err="1">
                <a:latin typeface="仿宋" panose="02010609060101010101" pitchFamily="49" charset="-122"/>
                <a:ea typeface="仿宋" panose="02010609060101010101" pitchFamily="49" charset="-122"/>
              </a:rPr>
              <a:t>percentcorrect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 = (</a:t>
            </a:r>
            <a:r>
              <a:rPr lang="en-US" altLang="zh-CN" sz="1600" dirty="0" err="1">
                <a:latin typeface="仿宋" panose="02010609060101010101" pitchFamily="49" charset="-122"/>
                <a:ea typeface="仿宋" panose="02010609060101010101" pitchFamily="49" charset="-122"/>
              </a:rPr>
              <a:t>values.n_correct</a:t>
            </a:r>
            <a:r>
              <a:rPr lang="en-US" altLang="zh-CN" sz="1600" dirty="0">
                <a:latin typeface="仿宋" panose="02010609060101010101" pitchFamily="49" charset="-122"/>
                <a:ea typeface="仿宋" panose="02010609060101010101" pitchFamily="49" charset="-122"/>
              </a:rPr>
              <a:t>/ (values.n1a + values.n1b + values.n2a + values.n2b)) * 100</a:t>
            </a:r>
            <a:endParaRPr lang="en-US" altLang="zh-CN" sz="16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1600" b="1" dirty="0">
                <a:latin typeface="仿宋" panose="02010609060101010101" pitchFamily="49" charset="-122"/>
                <a:ea typeface="仿宋" panose="02010609060101010101" pitchFamily="49" charset="-122"/>
              </a:rPr>
              <a:t>&lt;/expressions&gt;</a:t>
            </a:r>
            <a:endParaRPr lang="zh-CN" altLang="en-US" sz="16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08649" y="0"/>
            <a:ext cx="4144083" cy="10153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Trial</a:t>
            </a:r>
            <a:r>
              <a:rPr lang="zh-CN" altLang="en-US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：</a:t>
            </a:r>
            <a:r>
              <a:rPr lang="en-US" altLang="zh-CN" sz="4800" dirty="0">
                <a:latin typeface="方正姚体" panose="02010601030101010101" pitchFamily="2" charset="-122"/>
                <a:ea typeface="方正姚体" panose="02010601030101010101" pitchFamily="2" charset="-122"/>
              </a:rPr>
              <a:t>s</a:t>
            </a:r>
            <a:r>
              <a:rPr lang="en-US" altLang="zh-CN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ummary</a:t>
            </a:r>
            <a:endParaRPr lang="en-US" altLang="zh-CN" sz="48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7849" y="2130580"/>
            <a:ext cx="12070651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&lt;trial summary&gt;</a:t>
            </a:r>
            <a:endParaRPr lang="en-US" altLang="zh-CN" sz="20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/ </a:t>
            </a:r>
            <a:r>
              <a:rPr lang="en-US" altLang="zh-CN" sz="2000" dirty="0" err="1">
                <a:latin typeface="仿宋" panose="02010609060101010101" pitchFamily="49" charset="-122"/>
                <a:ea typeface="仿宋" panose="02010609060101010101" pitchFamily="49" charset="-122"/>
              </a:rPr>
              <a:t>stimulustimes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 = [0=summary]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/ </a:t>
            </a:r>
            <a:r>
              <a:rPr lang="en-US" altLang="zh-CN" sz="2000" dirty="0" err="1">
                <a:latin typeface="仿宋" panose="02010609060101010101" pitchFamily="49" charset="-122"/>
                <a:ea typeface="仿宋" panose="02010609060101010101" pitchFamily="49" charset="-122"/>
              </a:rPr>
              <a:t>validresponse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 = (" ")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/ </a:t>
            </a:r>
            <a:r>
              <a:rPr lang="en-US" altLang="zh-CN" sz="2000" dirty="0" err="1">
                <a:latin typeface="仿宋" panose="02010609060101010101" pitchFamily="49" charset="-122"/>
                <a:ea typeface="仿宋" panose="02010609060101010101" pitchFamily="49" charset="-122"/>
              </a:rPr>
              <a:t>recorddata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 = false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/ </a:t>
            </a:r>
            <a:r>
              <a:rPr lang="en-US" altLang="zh-CN" sz="2000" dirty="0" err="1">
                <a:latin typeface="仿宋" panose="02010609060101010101" pitchFamily="49" charset="-122"/>
                <a:ea typeface="仿宋" panose="02010609060101010101" pitchFamily="49" charset="-122"/>
              </a:rPr>
              <a:t>ontrialbegin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 = [</a:t>
            </a:r>
            <a:r>
              <a:rPr lang="en-US" altLang="zh-CN" sz="2000" dirty="0" err="1">
                <a:latin typeface="仿宋" panose="02010609060101010101" pitchFamily="49" charset="-122"/>
                <a:ea typeface="仿宋" panose="02010609060101010101" pitchFamily="49" charset="-122"/>
              </a:rPr>
              <a:t>values.magnitude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 = </a:t>
            </a:r>
            <a:r>
              <a:rPr lang="en-US" altLang="zh-CN" sz="2000" dirty="0">
                <a:solidFill>
                  <a:srgbClr val="00B05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"little to no"]</a:t>
            </a:r>
            <a:endParaRPr lang="en-US" altLang="zh-CN" sz="2000" dirty="0">
              <a:solidFill>
                <a:srgbClr val="00B05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/ </a:t>
            </a:r>
            <a:r>
              <a:rPr lang="en-US" altLang="zh-CN" sz="2000" dirty="0" err="1">
                <a:latin typeface="仿宋" panose="02010609060101010101" pitchFamily="49" charset="-122"/>
                <a:ea typeface="仿宋" panose="02010609060101010101" pitchFamily="49" charset="-122"/>
              </a:rPr>
              <a:t>ontrialbegin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 = [if( </a:t>
            </a:r>
            <a:r>
              <a:rPr lang="en-US" altLang="zh-CN" sz="20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abs(</a:t>
            </a:r>
            <a:r>
              <a:rPr lang="en-US" altLang="zh-CN" sz="2000" dirty="0" err="1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expressions.d</a:t>
            </a:r>
            <a:r>
              <a:rPr lang="en-US" altLang="zh-CN" sz="20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) &gt; 0.15 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) </a:t>
            </a:r>
            <a:r>
              <a:rPr lang="en-US" altLang="zh-CN" sz="2000" dirty="0" err="1">
                <a:latin typeface="仿宋" panose="02010609060101010101" pitchFamily="49" charset="-122"/>
                <a:ea typeface="仿宋" panose="02010609060101010101" pitchFamily="49" charset="-122"/>
              </a:rPr>
              <a:t>values.magnitude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 = </a:t>
            </a:r>
            <a:r>
              <a:rPr lang="en-US" altLang="zh-CN" sz="2000" dirty="0">
                <a:solidFill>
                  <a:srgbClr val="00B05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"a slight"]</a:t>
            </a:r>
            <a:endParaRPr lang="en-US" altLang="zh-CN" sz="2000" dirty="0">
              <a:solidFill>
                <a:srgbClr val="00B05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/ </a:t>
            </a:r>
            <a:r>
              <a:rPr lang="en-US" altLang="zh-CN" sz="2000" dirty="0" err="1">
                <a:latin typeface="仿宋" panose="02010609060101010101" pitchFamily="49" charset="-122"/>
                <a:ea typeface="仿宋" panose="02010609060101010101" pitchFamily="49" charset="-122"/>
              </a:rPr>
              <a:t>ontrialbegin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 = [if( </a:t>
            </a:r>
            <a:r>
              <a:rPr lang="en-US" altLang="zh-CN" sz="20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abs(</a:t>
            </a:r>
            <a:r>
              <a:rPr lang="en-US" altLang="zh-CN" sz="2000" dirty="0" err="1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expressions.d</a:t>
            </a:r>
            <a:r>
              <a:rPr lang="en-US" altLang="zh-CN" sz="20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) &gt; 0.35 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) </a:t>
            </a:r>
            <a:r>
              <a:rPr lang="en-US" altLang="zh-CN" sz="2000" dirty="0" err="1">
                <a:latin typeface="仿宋" panose="02010609060101010101" pitchFamily="49" charset="-122"/>
                <a:ea typeface="仿宋" panose="02010609060101010101" pitchFamily="49" charset="-122"/>
              </a:rPr>
              <a:t>values.magnitude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 = </a:t>
            </a:r>
            <a:r>
              <a:rPr lang="en-US" altLang="zh-CN" sz="2000" dirty="0">
                <a:solidFill>
                  <a:srgbClr val="00B05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"a moderate"]</a:t>
            </a:r>
            <a:endParaRPr lang="en-US" altLang="zh-CN" sz="2000" dirty="0">
              <a:solidFill>
                <a:srgbClr val="00B05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/ </a:t>
            </a:r>
            <a:r>
              <a:rPr lang="en-US" altLang="zh-CN" sz="2000" dirty="0" err="1">
                <a:latin typeface="仿宋" panose="02010609060101010101" pitchFamily="49" charset="-122"/>
                <a:ea typeface="仿宋" panose="02010609060101010101" pitchFamily="49" charset="-122"/>
              </a:rPr>
              <a:t>ontrialbegin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 = [if( </a:t>
            </a:r>
            <a:r>
              <a:rPr lang="en-US" altLang="zh-CN" sz="20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abs(</a:t>
            </a:r>
            <a:r>
              <a:rPr lang="en-US" altLang="zh-CN" sz="2000" dirty="0" err="1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expressions.d</a:t>
            </a:r>
            <a:r>
              <a:rPr lang="en-US" altLang="zh-CN" sz="20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) &gt;= 0.65 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) </a:t>
            </a:r>
            <a:r>
              <a:rPr lang="en-US" altLang="zh-CN" sz="2000" dirty="0" err="1">
                <a:latin typeface="仿宋" panose="02010609060101010101" pitchFamily="49" charset="-122"/>
                <a:ea typeface="仿宋" panose="02010609060101010101" pitchFamily="49" charset="-122"/>
              </a:rPr>
              <a:t>values.magnitude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 = </a:t>
            </a:r>
            <a:r>
              <a:rPr lang="en-US" altLang="zh-CN" sz="2000" dirty="0">
                <a:solidFill>
                  <a:srgbClr val="00B05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"a strong"]</a:t>
            </a:r>
            <a:endParaRPr lang="en-US" altLang="zh-CN" sz="2000" dirty="0">
              <a:solidFill>
                <a:srgbClr val="00B05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/ </a:t>
            </a:r>
            <a:r>
              <a:rPr lang="en-US" altLang="zh-CN" sz="2000" dirty="0" err="1">
                <a:latin typeface="仿宋" panose="02010609060101010101" pitchFamily="49" charset="-122"/>
                <a:ea typeface="仿宋" panose="02010609060101010101" pitchFamily="49" charset="-122"/>
              </a:rPr>
              <a:t>ontrialbegin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 = [if (</a:t>
            </a:r>
            <a:r>
              <a:rPr lang="en-US" altLang="zh-CN" sz="2000" dirty="0" err="1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expressions.d</a:t>
            </a:r>
            <a:r>
              <a:rPr lang="en-US" altLang="zh-CN" sz="20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&gt;= 0.0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) </a:t>
            </a:r>
            <a:r>
              <a:rPr lang="en-US" altLang="zh-CN" sz="2000" dirty="0" err="1">
                <a:latin typeface="仿宋" panose="02010609060101010101" pitchFamily="49" charset="-122"/>
                <a:ea typeface="仿宋" panose="02010609060101010101" pitchFamily="49" charset="-122"/>
              </a:rPr>
              <a:t>expressions.preferred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 = item.targetALabel.1]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/ </a:t>
            </a:r>
            <a:r>
              <a:rPr lang="en-US" altLang="zh-CN" sz="2000" dirty="0" err="1">
                <a:latin typeface="仿宋" panose="02010609060101010101" pitchFamily="49" charset="-122"/>
                <a:ea typeface="仿宋" panose="02010609060101010101" pitchFamily="49" charset="-122"/>
              </a:rPr>
              <a:t>ontrialbegin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 = [if (</a:t>
            </a:r>
            <a:r>
              <a:rPr lang="en-US" altLang="zh-CN" sz="2000" dirty="0" err="1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expressions.d</a:t>
            </a:r>
            <a:r>
              <a:rPr lang="en-US" altLang="zh-CN" sz="20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&lt; 0.0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) </a:t>
            </a:r>
            <a:r>
              <a:rPr lang="en-US" altLang="zh-CN" sz="2000" dirty="0" err="1">
                <a:latin typeface="仿宋" panose="02010609060101010101" pitchFamily="49" charset="-122"/>
                <a:ea typeface="仿宋" panose="02010609060101010101" pitchFamily="49" charset="-122"/>
              </a:rPr>
              <a:t>expressions.preferred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 = item.targetBLabel.1]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/ </a:t>
            </a:r>
            <a:r>
              <a:rPr lang="en-US" altLang="zh-CN" sz="2000" dirty="0" err="1">
                <a:latin typeface="仿宋" panose="02010609060101010101" pitchFamily="49" charset="-122"/>
                <a:ea typeface="仿宋" panose="02010609060101010101" pitchFamily="49" charset="-122"/>
              </a:rPr>
              <a:t>ontrialbegin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 = [if (</a:t>
            </a:r>
            <a:r>
              <a:rPr lang="en-US" altLang="zh-CN" sz="2000" dirty="0" err="1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expressions.d</a:t>
            </a:r>
            <a:r>
              <a:rPr lang="en-US" altLang="zh-CN" sz="20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&lt; 0.0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) </a:t>
            </a:r>
            <a:r>
              <a:rPr lang="en-US" altLang="zh-CN" sz="2000" dirty="0" err="1">
                <a:latin typeface="仿宋" panose="02010609060101010101" pitchFamily="49" charset="-122"/>
                <a:ea typeface="仿宋" panose="02010609060101010101" pitchFamily="49" charset="-122"/>
              </a:rPr>
              <a:t>expressions.notpreferred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= item.targetALabel.1]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/ </a:t>
            </a:r>
            <a:r>
              <a:rPr lang="en-US" altLang="zh-CN" sz="2000" dirty="0" err="1">
                <a:latin typeface="仿宋" panose="02010609060101010101" pitchFamily="49" charset="-122"/>
                <a:ea typeface="仿宋" panose="02010609060101010101" pitchFamily="49" charset="-122"/>
              </a:rPr>
              <a:t>ontrialbegin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 = [if (</a:t>
            </a:r>
            <a:r>
              <a:rPr lang="en-US" altLang="zh-CN" sz="2000" dirty="0" err="1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expressions.d</a:t>
            </a:r>
            <a:r>
              <a:rPr lang="en-US" altLang="zh-CN" sz="20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&gt;= 0.0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) </a:t>
            </a:r>
            <a:r>
              <a:rPr lang="en-US" altLang="zh-CN" sz="2000" dirty="0" err="1">
                <a:latin typeface="仿宋" panose="02010609060101010101" pitchFamily="49" charset="-122"/>
                <a:ea typeface="仿宋" panose="02010609060101010101" pitchFamily="49" charset="-122"/>
              </a:rPr>
              <a:t>expressions.notpreferred</a:t>
            </a:r>
            <a:r>
              <a:rPr lang="en-US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= item.targetBLabel.1]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000" b="1" dirty="0">
                <a:latin typeface="仿宋" panose="02010609060101010101" pitchFamily="49" charset="-122"/>
                <a:ea typeface="仿宋" panose="02010609060101010101" pitchFamily="49" charset="-122"/>
              </a:rPr>
              <a:t>&lt;/trial&gt;</a:t>
            </a:r>
            <a:endParaRPr lang="zh-CN" altLang="en-US" sz="20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6741" y="1182863"/>
            <a:ext cx="117398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//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向用户反馈实验结果：</a:t>
            </a: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//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根据反应时计算得到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d-score,</a:t>
            </a:r>
            <a:r>
              <a:rPr lang="zh-CN" altLang="en-US" sz="24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根据</a:t>
            </a:r>
            <a:r>
              <a:rPr lang="en-US" altLang="zh-CN" sz="24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d-score</a:t>
            </a:r>
            <a:r>
              <a:rPr lang="zh-CN" altLang="en-US" sz="24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向用户反馈结论，而非原始的数值</a:t>
            </a:r>
            <a:endParaRPr lang="zh-CN" altLang="en-US" sz="24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1973" y="-63834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+mn-ea"/>
                <a:ea typeface="+mn-ea"/>
              </a:rPr>
              <a:t>方式一：自定义指导语</a:t>
            </a:r>
            <a:endParaRPr lang="zh-CN" altLang="en-US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8495" y="978925"/>
            <a:ext cx="809448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定义指导语试次：同时呈现两个刺激</a:t>
            </a: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&lt;trial </a:t>
            </a:r>
            <a:r>
              <a:rPr lang="en-US" altLang="zh-CN" sz="2400" b="1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instructiontrl</a:t>
            </a:r>
            <a:r>
              <a:rPr lang="en-US" altLang="zh-CN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en-US" altLang="zh-CN" sz="2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	/</a:t>
            </a:r>
            <a:r>
              <a:rPr lang="en-US" altLang="zh-CN" sz="2400" dirty="0" err="1">
                <a:latin typeface="仿宋" panose="02010609060101010101" pitchFamily="49" charset="-122"/>
                <a:ea typeface="仿宋" panose="02010609060101010101" pitchFamily="49" charset="-122"/>
              </a:rPr>
              <a:t>validresponse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 = (</a:t>
            </a:r>
            <a:r>
              <a:rPr lang="en-US" altLang="zh-CN" sz="2400" dirty="0" err="1">
                <a:latin typeface="仿宋" panose="02010609060101010101" pitchFamily="49" charset="-122"/>
                <a:ea typeface="仿宋" panose="02010609060101010101" pitchFamily="49" charset="-122"/>
              </a:rPr>
              <a:t>anyresponse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)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  <a:r>
              <a:rPr lang="en-US" altLang="zh-CN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/</a:t>
            </a:r>
            <a:r>
              <a:rPr lang="en-US" altLang="zh-CN" sz="2400" dirty="0" err="1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stimulusframes</a:t>
            </a:r>
            <a:r>
              <a:rPr lang="en-US" altLang="zh-CN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= [1=</a:t>
            </a:r>
            <a:r>
              <a:rPr lang="en-US" altLang="zh-CN" sz="2400" dirty="0" err="1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instructiontxt,anykeytxt</a:t>
            </a:r>
            <a:r>
              <a:rPr lang="en-US" altLang="zh-CN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]</a:t>
            </a:r>
            <a:endParaRPr lang="en-US" altLang="zh-CN" sz="24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	/</a:t>
            </a:r>
            <a:r>
              <a:rPr lang="en-US" altLang="zh-CN" sz="2400" dirty="0" err="1">
                <a:latin typeface="仿宋" panose="02010609060101010101" pitchFamily="49" charset="-122"/>
                <a:ea typeface="仿宋" panose="02010609060101010101" pitchFamily="49" charset="-122"/>
              </a:rPr>
              <a:t>recorddata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 = false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&lt;/trial&gt;</a:t>
            </a:r>
            <a:endParaRPr lang="zh-CN" altLang="en-US" sz="2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8495" y="3486942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定义指导语区块</a:t>
            </a: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b="1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</a:t>
            </a:r>
            <a:r>
              <a:rPr lang="zh-CN" altLang="en-US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block instructionblk&gt;</a:t>
            </a:r>
            <a:endParaRPr lang="zh-CN" altLang="en-US" sz="2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/screencolor = (0,0,0)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/trials = [1 = 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instruction</a:t>
            </a:r>
            <a:r>
              <a:rPr lang="en-US" altLang="zh-CN" sz="24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trl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]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&lt;/block&gt;</a:t>
            </a:r>
            <a:endParaRPr lang="zh-CN" altLang="en-US" sz="2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8495" y="5346586"/>
            <a:ext cx="856896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&lt;expt&gt;</a:t>
            </a:r>
            <a:endParaRPr lang="zh-CN" altLang="en-US" sz="2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</a:t>
            </a:r>
            <a:r>
              <a:rPr lang="zh-CN" altLang="en-US" sz="2400" dirty="0" smtClean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/blocks </a:t>
            </a:r>
            <a:r>
              <a:rPr lang="zh-CN" altLang="en-US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= [1 = instructionblk; 2 = oddevenblk]</a:t>
            </a:r>
            <a:endParaRPr lang="zh-CN" altLang="en-US" sz="2400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&lt;/expt&gt;</a:t>
            </a:r>
            <a:endParaRPr lang="zh-CN" altLang="en-US" sz="2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" grpId="0"/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88370" y="1642964"/>
            <a:ext cx="9093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zh-CN" sz="2800" dirty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反应正确则进入下一试次，反应错误则在刺激下方出现红色叉号，需改正答案后方可进入下一试次。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43000" y="2869648"/>
            <a:ext cx="9296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&lt;block attributepractice&gt;</a:t>
            </a:r>
            <a:endParaRPr lang="zh-CN" altLang="en-US" sz="2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/ bgstim = (attributeAleft, attributeBright)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/ trials = [1=instructions;2-21 = random(attributeA, attributeB)]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/ errormessage = true(error,200)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/ responsemode = correct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&lt;/block&gt;</a:t>
            </a:r>
            <a:endParaRPr lang="zh-CN" altLang="en-US" sz="2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1993900" y="5181600"/>
            <a:ext cx="38227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84595" y="306346"/>
            <a:ext cx="387798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强制正确回答</a:t>
            </a:r>
            <a:endParaRPr lang="en-US" altLang="zh-CN" sz="48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43958" y="1413124"/>
            <a:ext cx="1169413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利用</a:t>
            </a:r>
            <a:r>
              <a:rPr lang="en-US" altLang="zh-CN" sz="28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Monkey</a:t>
            </a:r>
            <a:r>
              <a:rPr lang="zh-CN" altLang="en-US" sz="2800" dirty="0" smtClean="0">
                <a:latin typeface="仿宋" panose="02010609060101010101" pitchFamily="49" charset="-122"/>
                <a:ea typeface="仿宋" panose="02010609060101010101" pitchFamily="49" charset="-122"/>
                <a:cs typeface="Times New Roman" panose="02020603050405020304" pitchFamily="18" charset="0"/>
              </a:rPr>
              <a:t>快速完成程序测试：可进一步设置反应时分布，正确率参数</a:t>
            </a:r>
            <a:endParaRPr lang="zh-CN" altLang="en-US" sz="28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53734" y="3297045"/>
            <a:ext cx="9296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&lt;monkey&gt;</a:t>
            </a:r>
            <a:endParaRPr lang="en-US" altLang="zh-CN" sz="2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/</a:t>
            </a:r>
            <a:r>
              <a:rPr lang="en-US" altLang="zh-CN" sz="2400" dirty="0" err="1">
                <a:latin typeface="仿宋" panose="02010609060101010101" pitchFamily="49" charset="-122"/>
                <a:ea typeface="仿宋" panose="02010609060101010101" pitchFamily="49" charset="-122"/>
              </a:rPr>
              <a:t>latencydistribution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 = normal(500, 100)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/</a:t>
            </a:r>
            <a:r>
              <a:rPr lang="en-US" altLang="zh-CN" sz="2400" dirty="0" err="1">
                <a:latin typeface="仿宋" panose="02010609060101010101" pitchFamily="49" charset="-122"/>
                <a:ea typeface="仿宋" panose="02010609060101010101" pitchFamily="49" charset="-122"/>
              </a:rPr>
              <a:t>percentcorrect</a:t>
            </a: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 = 90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en-US" altLang="zh-CN" sz="2400" b="1" dirty="0">
                <a:latin typeface="仿宋" panose="02010609060101010101" pitchFamily="49" charset="-122"/>
                <a:ea typeface="仿宋" panose="02010609060101010101" pitchFamily="49" charset="-122"/>
              </a:rPr>
              <a:t>&lt;/monkey&gt;</a:t>
            </a:r>
            <a:endParaRPr lang="zh-CN" altLang="en-US" sz="2400" b="1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3958" y="192046"/>
            <a:ext cx="4559261" cy="10153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设置</a:t>
            </a:r>
            <a:r>
              <a:rPr lang="en-US" altLang="zh-CN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Monkey</a:t>
            </a:r>
            <a:r>
              <a:rPr lang="zh-CN" altLang="en-US" sz="4800" dirty="0" smtClean="0">
                <a:latin typeface="方正姚体" panose="02010601030101010101" pitchFamily="2" charset="-122"/>
                <a:ea typeface="方正姚体" panose="02010601030101010101" pitchFamily="2" charset="-122"/>
              </a:rPr>
              <a:t>参数</a:t>
            </a:r>
            <a:endParaRPr lang="en-US" altLang="zh-CN" sz="4800" dirty="0"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3734" y="2696784"/>
            <a:ext cx="959858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//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设置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Monkey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反应时的正态分布（均值为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200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毫秒，标准差为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100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毫秒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2999794" y="2299454"/>
            <a:ext cx="6104556" cy="13365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6000" b="1" dirty="0" smtClean="0">
                <a:solidFill>
                  <a:srgbClr val="ED7D31"/>
                </a:solidFill>
                <a:latin typeface="等线" panose="02010600030101010101" charset="-122"/>
                <a:ea typeface="等线" panose="02010600030101010101" charset="-122"/>
              </a:rPr>
              <a:t>祝大家新年快乐</a:t>
            </a:r>
            <a:r>
              <a:rPr lang="en-US" altLang="zh-CN" sz="6000" b="1" dirty="0" smtClean="0">
                <a:solidFill>
                  <a:srgbClr val="ED7D31"/>
                </a:solidFill>
                <a:latin typeface="等线" panose="02010600030101010101" charset="-122"/>
                <a:ea typeface="等线" panose="02010600030101010101" charset="-122"/>
              </a:rPr>
              <a:t>~</a:t>
            </a:r>
            <a:endParaRPr kumimoji="0" lang="zh-CN" altLang="en-US" sz="6000" b="1" i="0" u="none" strike="noStrike" kern="1200" cap="none" spc="0" normalizeH="0" baseline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3438" y="101866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+mn-ea"/>
                <a:ea typeface="+mn-ea"/>
              </a:rPr>
              <a:t>方式二：默认</a:t>
            </a:r>
            <a:r>
              <a:rPr lang="en-US" altLang="zh-CN" b="1" dirty="0" smtClean="0">
                <a:latin typeface="+mn-ea"/>
                <a:ea typeface="+mn-ea"/>
              </a:rPr>
              <a:t>&lt;instruct&gt;</a:t>
            </a:r>
            <a:r>
              <a:rPr lang="zh-CN" altLang="en-US" b="1" dirty="0" smtClean="0">
                <a:latin typeface="+mn-ea"/>
                <a:ea typeface="+mn-ea"/>
              </a:rPr>
              <a:t>指导语</a:t>
            </a:r>
            <a:endParaRPr lang="zh-CN" altLang="en-US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32700" y="1295454"/>
            <a:ext cx="9423663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&lt;instruct&gt;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标记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符：字体大小、文字颜色、屏幕颜色、屏幕大小、下一页按键、上一页按键</a:t>
            </a: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400" dirty="0" smtClean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instruct myinstruct&gt;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/fontstyle = ("楷体",3.5%)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/txcolor = (0,255,0)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/screencolor = (255,255,255)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/windowsize = (50%, 50%)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/nextkey = (" ")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/prevkey = ("F")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/nextlabel = ("请按空格键继续")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	/prevlabel = ("请按F键查看上一页")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&lt;/instruct&gt;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dirty="0"/>
          </a:p>
        </p:txBody>
      </p:sp>
      <p:cxnSp>
        <p:nvCxnSpPr>
          <p:cNvPr id="6" name="直接连接符 5"/>
          <p:cNvCxnSpPr/>
          <p:nvPr/>
        </p:nvCxnSpPr>
        <p:spPr>
          <a:xfrm>
            <a:off x="1875790" y="4628515"/>
            <a:ext cx="2292350" cy="31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1875790" y="5012055"/>
            <a:ext cx="2301875" cy="444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875790" y="5390515"/>
            <a:ext cx="2219960" cy="127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1866900" y="5754370"/>
            <a:ext cx="2247265" cy="317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3438" y="101866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+mn-ea"/>
                <a:ea typeface="+mn-ea"/>
              </a:rPr>
              <a:t>方式二：默认</a:t>
            </a:r>
            <a:r>
              <a:rPr lang="en-US" altLang="zh-CN" b="1" dirty="0" smtClean="0">
                <a:latin typeface="+mn-ea"/>
                <a:ea typeface="+mn-ea"/>
              </a:rPr>
              <a:t>&lt;instruct&gt;</a:t>
            </a:r>
            <a:r>
              <a:rPr lang="zh-CN" altLang="en-US" b="1" dirty="0" smtClean="0">
                <a:latin typeface="+mn-ea"/>
                <a:ea typeface="+mn-ea"/>
              </a:rPr>
              <a:t>指导语</a:t>
            </a:r>
            <a:endParaRPr lang="zh-CN" altLang="en-US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14226" y="1342956"/>
            <a:ext cx="8094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&lt;page&gt;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标记符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: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指导语的文字描述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80215" y="1861547"/>
            <a:ext cx="5096759" cy="480131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page </a:t>
            </a:r>
            <a:r>
              <a:rPr lang="zh-CN" altLang="en-US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insFirst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今天我们学习用默认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标识符定义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指导语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^^这是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另一种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指导语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方式。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&lt;/page&gt;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&lt;page </a:t>
            </a:r>
            <a:r>
              <a:rPr lang="zh-CN" altLang="en-US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insSecond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这是指导语的第二页。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&lt;/page&gt;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&lt;page </a:t>
            </a:r>
            <a:r>
              <a:rPr lang="zh-CN" altLang="en-US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endinstruction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接下来我们开始实验吧！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&lt;/page&gt;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703218" y="1867303"/>
            <a:ext cx="6096000" cy="156966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&lt;expt&gt;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/preinstructions = (</a:t>
            </a:r>
            <a:r>
              <a:rPr lang="zh-CN" altLang="en-US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insFirst,insSecond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/postinstructions = (</a:t>
            </a:r>
            <a:r>
              <a:rPr lang="zh-CN" altLang="en-US" sz="24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endinstruction</a:t>
            </a:r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)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400" dirty="0">
                <a:latin typeface="仿宋" panose="02010609060101010101" pitchFamily="49" charset="-122"/>
                <a:ea typeface="仿宋" panose="02010609060101010101" pitchFamily="49" charset="-122"/>
              </a:rPr>
              <a:t>&lt;/expt&gt;</a:t>
            </a:r>
            <a:endParaRPr lang="zh-CN" altLang="en-US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613661" y="1273720"/>
            <a:ext cx="80944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</a:t>
            </a:r>
            <a:r>
              <a:rPr lang="en-US" altLang="zh-CN" sz="2400" dirty="0" err="1" smtClean="0">
                <a:latin typeface="仿宋" panose="02010609060101010101" pitchFamily="49" charset="-122"/>
                <a:ea typeface="仿宋" panose="02010609060101010101" pitchFamily="49" charset="-122"/>
              </a:rPr>
              <a:t>expt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&gt;</a:t>
            </a:r>
            <a:r>
              <a:rPr lang="zh-CN" altLang="en-US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中调用我们定义好的</a:t>
            </a:r>
            <a:r>
              <a:rPr lang="en-US" altLang="zh-CN" sz="24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&lt;page&gt;</a:t>
            </a:r>
            <a:endParaRPr lang="en-US" altLang="zh-CN" sz="24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2935" y="3674110"/>
            <a:ext cx="6096000" cy="26714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 animBg="1"/>
      <p:bldP spid="5" grpId="0" animBg="1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3120" y="-139764"/>
            <a:ext cx="6208851" cy="1325563"/>
          </a:xfrm>
        </p:spPr>
        <p:txBody>
          <a:bodyPr/>
          <a:lstStyle/>
          <a:p>
            <a:r>
              <a:rPr lang="zh-CN" altLang="en-US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方式三：网页型指导语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1027180"/>
            <a:ext cx="809448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fr-FR" altLang="zh-CN" sz="2000" dirty="0" smtClean="0">
                <a:latin typeface="仿宋" panose="02010609060101010101" pitchFamily="49" charset="-122"/>
                <a:ea typeface="仿宋" panose="02010609060101010101" pitchFamily="49" charset="-122"/>
              </a:rPr>
              <a:t>&lt;</a:t>
            </a:r>
            <a:r>
              <a:rPr lang="fr-FR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htmlpage introduction&gt;</a:t>
            </a:r>
            <a:endParaRPr lang="fr-FR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fr-FR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	/file="</a:t>
            </a:r>
            <a:r>
              <a:rPr lang="fr-FR" altLang="zh-CN" sz="20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instructionTest.html</a:t>
            </a:r>
            <a:r>
              <a:rPr lang="fr-FR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"</a:t>
            </a:r>
            <a:endParaRPr lang="fr-FR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fr-FR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&lt;/htmlpage&gt;</a:t>
            </a:r>
            <a:endParaRPr lang="fr-FR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endParaRPr lang="fr-FR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fr-FR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&lt;expt&gt;</a:t>
            </a:r>
            <a:endParaRPr lang="fr-FR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fr-FR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	/preinstructions = (introduction)</a:t>
            </a:r>
            <a:endParaRPr lang="fr-FR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lvl="1"/>
            <a:r>
              <a:rPr lang="fr-FR" altLang="zh-CN" sz="2000" dirty="0">
                <a:latin typeface="仿宋" panose="02010609060101010101" pitchFamily="49" charset="-122"/>
                <a:ea typeface="仿宋" panose="02010609060101010101" pitchFamily="49" charset="-122"/>
              </a:rPr>
              <a:t>&lt;/expt&gt;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13121" y="3342784"/>
            <a:ext cx="8154538" cy="3515216"/>
            <a:chOff x="113121" y="3273949"/>
            <a:chExt cx="8154538" cy="3515216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121" y="3273949"/>
              <a:ext cx="8154538" cy="3515216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  <a:effectLst/>
          </p:spPr>
        </p:pic>
        <p:sp>
          <p:nvSpPr>
            <p:cNvPr id="7" name="矩形 6"/>
            <p:cNvSpPr/>
            <p:nvPr/>
          </p:nvSpPr>
          <p:spPr>
            <a:xfrm>
              <a:off x="5774669" y="6363232"/>
              <a:ext cx="2492990" cy="369332"/>
            </a:xfrm>
            <a:prstGeom prst="rect">
              <a:avLst/>
            </a:prstGeom>
            <a:solidFill>
              <a:srgbClr val="FFC000"/>
            </a:solidFill>
          </p:spPr>
          <p:txBody>
            <a:bodyPr wrap="none">
              <a:spAutoFit/>
            </a:bodyPr>
            <a:lstStyle/>
            <a:p>
              <a:r>
                <a:rPr lang="fr-FR" altLang="zh-CN" dirty="0">
                  <a:latin typeface="仿宋" panose="02010609060101010101" pitchFamily="49" charset="-122"/>
                  <a:ea typeface="仿宋" panose="02010609060101010101" pitchFamily="49" charset="-122"/>
                </a:rPr>
                <a:t>instructionTest.html</a:t>
              </a:r>
              <a:endParaRPr lang="zh-CN" altLang="en-US" dirty="0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556" y="0"/>
            <a:ext cx="5614556" cy="42257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19152</Words>
  <Application>WPS 演示</Application>
  <PresentationFormat>宽屏</PresentationFormat>
  <Paragraphs>1169</Paragraphs>
  <Slides>62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75" baseType="lpstr">
      <vt:lpstr>Arial</vt:lpstr>
      <vt:lpstr>宋体</vt:lpstr>
      <vt:lpstr>Wingdings</vt:lpstr>
      <vt:lpstr>等线</vt:lpstr>
      <vt:lpstr>黑体</vt:lpstr>
      <vt:lpstr>Times New Roman</vt:lpstr>
      <vt:lpstr>仿宋</vt:lpstr>
      <vt:lpstr>微软雅黑</vt:lpstr>
      <vt:lpstr>Arial Unicode MS</vt:lpstr>
      <vt:lpstr>等线 Light</vt:lpstr>
      <vt:lpstr>Wingdings</vt:lpstr>
      <vt:lpstr>方正姚体</vt:lpstr>
      <vt:lpstr>Office 主题​​</vt:lpstr>
      <vt:lpstr>PowerPoint 演示文稿</vt:lpstr>
      <vt:lpstr>PowerPoint 演示文稿</vt:lpstr>
      <vt:lpstr>上节回顾</vt:lpstr>
      <vt:lpstr>方式一：自定义指导语</vt:lpstr>
      <vt:lpstr>方式一：自定义指导语</vt:lpstr>
      <vt:lpstr>方式一：自定义指导语</vt:lpstr>
      <vt:lpstr>方式二：默认&lt;instruct&gt;指导语</vt:lpstr>
      <vt:lpstr>方式二：默认&lt;instruct&gt;指导语</vt:lpstr>
      <vt:lpstr>方式三：网页型指导语</vt:lpstr>
      <vt:lpstr>上节回顾：Trail中的时间控制</vt:lpstr>
      <vt:lpstr>上节回顾：默认值&lt;defaults&gt;</vt:lpstr>
      <vt:lpstr>上节回顾：自定义变量和表达式</vt:lpstr>
      <vt:lpstr>上节回顾：注视点呈现时间随机</vt:lpstr>
      <vt:lpstr>上节回顾：注视点呈现时间随机</vt:lpstr>
      <vt:lpstr>PowerPoint 演示文稿</vt:lpstr>
      <vt:lpstr>PowerPoint 演示文稿</vt:lpstr>
      <vt:lpstr>主体程序~item</vt:lpstr>
      <vt:lpstr>主体程序~text</vt:lpstr>
      <vt:lpstr>主体程序~trial</vt:lpstr>
      <vt:lpstr>主体程序~block</vt:lpstr>
      <vt:lpstr>呈现注视点</vt:lpstr>
      <vt:lpstr>呈现注视点</vt:lpstr>
      <vt:lpstr>随机呈现注视点</vt:lpstr>
      <vt:lpstr>正确/错误反馈</vt:lpstr>
      <vt:lpstr>上节回顾：在Github部署你的静态网页</vt:lpstr>
      <vt:lpstr>附1:部署你的Inquisit Web</vt:lpstr>
      <vt:lpstr>上节回顾：部署你的Inquisit Web</vt:lpstr>
      <vt:lpstr>本节内容概览</vt:lpstr>
      <vt:lpstr>实例1：Inquisit 编写心理旋转任务</vt:lpstr>
      <vt:lpstr>Inquisit 编写心理旋转任务</vt:lpstr>
      <vt:lpstr>Inquisit 编写心理旋转任务</vt:lpstr>
      <vt:lpstr>PowerPoint 演示文稿</vt:lpstr>
      <vt:lpstr>1. 呈现图片刺激</vt:lpstr>
      <vt:lpstr>2. Trial中加入空白时间</vt:lpstr>
      <vt:lpstr>2. Trial中加入空白时间</vt:lpstr>
      <vt:lpstr>2. Trial中加入空白时间</vt:lpstr>
      <vt:lpstr>3. 完善实验结构</vt:lpstr>
      <vt:lpstr>4. 平衡设计</vt:lpstr>
      <vt:lpstr>PowerPoint 演示文稿</vt:lpstr>
      <vt:lpstr>PowerPoint 演示文稿</vt:lpstr>
      <vt:lpstr>4. 平衡设计</vt:lpstr>
      <vt:lpstr>4. 平衡设计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Cong Wei</dc:creator>
  <cp:lastModifiedBy>PSYLAB_BD_02</cp:lastModifiedBy>
  <cp:revision>872</cp:revision>
  <dcterms:created xsi:type="dcterms:W3CDTF">2017-11-20T01:11:00Z</dcterms:created>
  <dcterms:modified xsi:type="dcterms:W3CDTF">2018-12-27T17:30:42Z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2052-10.1.0.7670</vt:lpwstr>
  </property>
</Properties>
</file>